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285"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551"/>
    <a:srgbClr val="F2F9F9"/>
    <a:srgbClr val="FFF7C7"/>
    <a:srgbClr val="F8F7E0"/>
    <a:srgbClr val="EEFDFD"/>
    <a:srgbClr val="F3F3F3"/>
    <a:srgbClr val="E9F2DF"/>
    <a:srgbClr val="11A7FC"/>
    <a:srgbClr val="95D127"/>
    <a:srgbClr val="FF8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94660"/>
  </p:normalViewPr>
  <p:slideViewPr>
    <p:cSldViewPr snapToGrid="0" showGuides="1">
      <p:cViewPr varScale="1">
        <p:scale>
          <a:sx n="84" d="100"/>
          <a:sy n="84" d="100"/>
        </p:scale>
        <p:origin x="372" y="84"/>
      </p:cViewPr>
      <p:guideLst>
        <p:guide orient="horz" pos="21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84.wmf"/><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34E9-2BD2-426A-A5CB-F9323A3329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E5E20-B8E7-4526-9878-C0CF8296F4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p>
            <a:pPr lvl="0" eaLnBrk="1" hangingPunct="1">
              <a:spcBef>
                <a:spcPct val="0"/>
              </a:spcBef>
            </a:pPr>
            <a:r>
              <a:rPr lang="zh-CN" altLang="en-US" dirty="0"/>
              <a:t>封面标题特殊字体为百度简综艺。可以自行下载使用或改为微软雅黑。</a:t>
            </a: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  </a:t>
            </a:r>
            <a:endParaRPr lang="zh-CN" altLang="en-US" dirty="0"/>
          </a:p>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  </a:t>
            </a:r>
            <a:endParaRPr lang="zh-CN" altLang="en-US" dirty="0"/>
          </a:p>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https://en.wikipedia.org/wiki/Rand_index#Adjusted_Rand_index</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smtClean="0">
              <a:sym typeface="+mn-ea"/>
            </a:endParaRPr>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https://zhuanlan.zhihu.com/p/23504573</a:t>
            </a:r>
            <a:endParaRPr lang="zh-CN" altLang="en-US" dirty="0"/>
          </a:p>
          <a:p>
            <a:r>
              <a:rPr lang="zh-CN" altLang="en-US" dirty="0"/>
              <a:t>http://blog.csdn.net/itplus/article/details/10088625</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https://zhuanlan.zhihu.com/p/23504573</a:t>
            </a:r>
            <a:endParaRPr lang="zh-CN" altLang="en-US" dirty="0"/>
          </a:p>
          <a:p>
            <a:r>
              <a:rPr lang="zh-CN" altLang="en-US" dirty="0"/>
              <a:t>http://blog.csdn.net/itplus/article/details/</a:t>
            </a:r>
            <a:r>
              <a:rPr lang="zh-CN" altLang="en-US" dirty="0" smtClean="0"/>
              <a:t>10088625</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https://zhuanlan.zhihu.com/p/23504573</a:t>
            </a:r>
            <a:endParaRPr lang="zh-CN" altLang="en-US"/>
          </a:p>
          <a:p>
            <a:r>
              <a:rPr lang="zh-CN" altLang="en-US"/>
              <a:t>http://blog.csdn.net/itplus/article/details/10088625</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https://zhuanlan.zhihu.com/p/23504573</a:t>
            </a:r>
            <a:endParaRPr lang="zh-CN" altLang="en-US"/>
          </a:p>
          <a:p>
            <a:r>
              <a:rPr lang="zh-CN" altLang="en-US"/>
              <a:t>http://blog.csdn.net/itplus/article/details/10088625</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https://zhuanlan.zhihu.com/p/23504573</a:t>
            </a:r>
            <a:endParaRPr lang="zh-CN" altLang="en-US"/>
          </a:p>
          <a:p>
            <a:r>
              <a:rPr lang="zh-CN" altLang="en-US"/>
              <a:t>http://blog.csdn.net/itplus/article/details/10088625</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https://zhuanlan.zhihu.com/p/23504573</a:t>
            </a:r>
            <a:endParaRPr lang="zh-CN" altLang="en-US" dirty="0"/>
          </a:p>
          <a:p>
            <a:r>
              <a:rPr lang="zh-CN" altLang="en-US" dirty="0"/>
              <a:t>http://blog.csdn.net/itplus/article/details/10088625</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https://zhuanlan.zhihu.com/p/23504573</a:t>
            </a:r>
            <a:endParaRPr lang="zh-CN" altLang="en-US" dirty="0"/>
          </a:p>
          <a:p>
            <a:r>
              <a:rPr lang="zh-CN" altLang="en-US" dirty="0"/>
              <a:t>http://blog.csdn.net/itplus/article/details/10088625</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优先选择随机游走拉普拉斯矩阵</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K-Means</a:t>
            </a:r>
            <a:r>
              <a:rPr lang="zh-CN" altLang="en-US"/>
              <a:t>、</a:t>
            </a:r>
            <a:r>
              <a:rPr lang="en-US" altLang="zh-CN"/>
              <a:t>MiniBatchK-Means</a:t>
            </a:r>
            <a:r>
              <a:rPr lang="zh-CN" altLang="en-US"/>
              <a:t>、层次聚类</a:t>
            </a:r>
            <a:r>
              <a:rPr lang="en-US" altLang="zh-CN"/>
              <a:t>(ward&lt;</a:t>
            </a:r>
            <a:r>
              <a:rPr lang="zh-CN" altLang="en-US"/>
              <a:t>最小距离</a:t>
            </a:r>
            <a:r>
              <a:rPr lang="en-US" altLang="zh-CN"/>
              <a:t>&gt;)</a:t>
            </a:r>
            <a:r>
              <a:rPr lang="zh-CN" altLang="en-US"/>
              <a:t>、层次聚类</a:t>
            </a:r>
            <a:r>
              <a:rPr lang="en-US" altLang="zh-CN"/>
              <a:t>(average&lt;</a:t>
            </a:r>
            <a:r>
              <a:rPr lang="zh-CN" altLang="en-US"/>
              <a:t>均值</a:t>
            </a:r>
            <a:r>
              <a:rPr lang="en-US" altLang="zh-CN"/>
              <a:t>&gt;)</a:t>
            </a:r>
            <a:r>
              <a:rPr lang="zh-CN" altLang="en-US"/>
              <a:t>、层次聚类、密度聚类、谱聚类</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p>
            <a:pPr lvl="0" eaLnBrk="1" hangingPunct="1">
              <a:spcBef>
                <a:spcPct val="0"/>
              </a:spcBef>
            </a:pPr>
            <a:r>
              <a:rPr lang="zh-CN" altLang="en-US" dirty="0"/>
              <a:t>封面标题特殊字体为百度简综艺。可以自行下载使用或改为微软雅黑。</a:t>
            </a: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608455" y="581343"/>
            <a:ext cx="9144000" cy="2387600"/>
          </a:xfrm>
        </p:spPr>
        <p:txBody>
          <a:bodyPr anchor="b"/>
          <a:lstStyle>
            <a:lvl1pPr algn="ctr">
              <a:defRPr kumimoji="0" lang="zh-CN" altLang="en-US" sz="4400" b="1" i="0" u="none" strike="noStrike" kern="1200" cap="none" spc="0" normalizeH="0" baseline="0" noProof="1" dirty="0">
                <a:solidFill>
                  <a:schemeClr val="accent1">
                    <a:lumMod val="75000"/>
                  </a:schemeClr>
                </a:solidFill>
                <a:latin typeface="微软雅黑" panose="020B0503020204020204" charset="-122"/>
                <a:ea typeface="微软雅黑" panose="020B0503020204020204" charset="-122"/>
                <a:cs typeface="+mn-cs"/>
                <a:sym typeface="+mn-ea"/>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kumimoji="0" lang="zh-CN" altLang="en-US" sz="3600" b="1" i="0" u="none" strike="noStrike" kern="1200" cap="none" spc="0" normalizeH="0" baseline="0" noProof="1" dirty="0">
                <a:solidFill>
                  <a:schemeClr val="bg1">
                    <a:lumMod val="50000"/>
                  </a:schemeClr>
                </a:solidFill>
                <a:latin typeface="微软雅黑" panose="020B0503020204020204" charset="-122"/>
                <a:ea typeface="微软雅黑" panose="020B0503020204020204" charset="-122"/>
                <a:cs typeface="+mn-cs"/>
                <a:sym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390" y="165100"/>
            <a:ext cx="10515600" cy="1097280"/>
          </a:xfr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charset="-122"/>
                <a:ea typeface="微软雅黑" panose="020B0503020204020204" charset="-122"/>
                <a:cs typeface="+mn-cs"/>
                <a:sym typeface="+mn-ea"/>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200150"/>
            <a:ext cx="10515600" cy="4977130"/>
          </a:xfrm>
        </p:spPr>
        <p:txBody>
          <a:bodyPr/>
          <a:lstStyle>
            <a:lvl1pPr eaLnBrk="1" fontAlgn="auto" latinLnBrk="0" hangingPunct="1">
              <a:lnSpc>
                <a:spcPct val="150000"/>
              </a:lnSpc>
              <a:defRPr>
                <a:latin typeface="微软雅黑" panose="020B0503020204020204" charset="-122"/>
                <a:ea typeface="微软雅黑" panose="020B0503020204020204" charset="-122"/>
              </a:defRPr>
            </a:lvl1pPr>
            <a:lvl2pPr eaLnBrk="1" fontAlgn="auto" latinLnBrk="0" hangingPunct="1">
              <a:lnSpc>
                <a:spcPct val="150000"/>
              </a:lnSpc>
              <a:defRPr>
                <a:latin typeface="微软雅黑" panose="020B0503020204020204" charset="-122"/>
                <a:ea typeface="微软雅黑" panose="020B0503020204020204" charset="-122"/>
              </a:defRPr>
            </a:lvl2pPr>
            <a:lvl3pPr eaLnBrk="1" fontAlgn="auto" latinLnBrk="0" hangingPunct="1">
              <a:lnSpc>
                <a:spcPct val="150000"/>
              </a:lnSpc>
              <a:defRPr>
                <a:latin typeface="微软雅黑" panose="020B0503020204020204" charset="-122"/>
                <a:ea typeface="微软雅黑" panose="020B0503020204020204" charset="-122"/>
              </a:defRPr>
            </a:lvl3pPr>
            <a:lvl4pPr eaLnBrk="1" fontAlgn="auto" latinLnBrk="0" hangingPunct="1">
              <a:lnSpc>
                <a:spcPct val="150000"/>
              </a:lnSpc>
              <a:defRPr>
                <a:latin typeface="微软雅黑" panose="020B0503020204020204" charset="-122"/>
                <a:ea typeface="微软雅黑" panose="020B0503020204020204" charset="-122"/>
              </a:defRPr>
            </a:lvl4pPr>
            <a:lvl5pPr eaLnBrk="1" fontAlgn="auto" latinLnBrk="0" hangingPunct="1">
              <a:lnSpc>
                <a:spcPct val="150000"/>
              </a:lnSpc>
              <a:defRPr>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
        <p:nvSpPr>
          <p:cNvPr id="10" name="矩形 3"/>
          <p:cNvSpPr>
            <a:spLocks noChangeArrowheads="1"/>
          </p:cNvSpPr>
          <p:nvPr userDrawn="1"/>
        </p:nvSpPr>
        <p:spPr bwMode="auto">
          <a:xfrm>
            <a:off x="0" y="436245"/>
            <a:ext cx="1002030" cy="4337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804410" y="2927350"/>
            <a:ext cx="2481580" cy="8388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6.wmf"/><Relationship Id="rId3" Type="http://schemas.openxmlformats.org/officeDocument/2006/relationships/oleObject" Target="../embeddings/oleObject13.bin"/><Relationship Id="rId2" Type="http://schemas.openxmlformats.org/officeDocument/2006/relationships/image" Target="../media/image15.wmf"/><Relationship Id="rId1"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17.bin"/><Relationship Id="rId4" Type="http://schemas.openxmlformats.org/officeDocument/2006/relationships/image" Target="../media/image33.wmf"/><Relationship Id="rId3" Type="http://schemas.openxmlformats.org/officeDocument/2006/relationships/oleObject" Target="../embeddings/oleObject16.bin"/><Relationship Id="rId2" Type="http://schemas.openxmlformats.org/officeDocument/2006/relationships/image" Target="../media/image32.wmf"/><Relationship Id="rId1"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7" Type="http://schemas.openxmlformats.org/officeDocument/2006/relationships/notesSlide" Target="../notesSlides/notesSlide30.xml"/><Relationship Id="rId16" Type="http://schemas.openxmlformats.org/officeDocument/2006/relationships/vmlDrawing" Target="../drawings/vmlDrawing8.vml"/><Relationship Id="rId15" Type="http://schemas.openxmlformats.org/officeDocument/2006/relationships/slideLayout" Target="../slideLayouts/slideLayout2.xml"/><Relationship Id="rId14"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48.wmf"/><Relationship Id="rId11" Type="http://schemas.openxmlformats.org/officeDocument/2006/relationships/oleObject" Target="../embeddings/oleObject18.bin"/><Relationship Id="rId10" Type="http://schemas.openxmlformats.org/officeDocument/2006/relationships/image" Target="../media/image47.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52.wmf"/><Relationship Id="rId3" Type="http://schemas.openxmlformats.org/officeDocument/2006/relationships/oleObject" Target="../embeddings/oleObject20.bin"/><Relationship Id="rId2" Type="http://schemas.openxmlformats.org/officeDocument/2006/relationships/image" Target="../media/image51.wmf"/><Relationship Id="rId1"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0" Type="http://schemas.openxmlformats.org/officeDocument/2006/relationships/notesSlide" Target="../notesSlides/notesSlide3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66.wmf"/><Relationship Id="rId3" Type="http://schemas.openxmlformats.org/officeDocument/2006/relationships/oleObject" Target="../embeddings/oleObject22.bin"/><Relationship Id="rId2" Type="http://schemas.openxmlformats.org/officeDocument/2006/relationships/image" Target="../media/image65.wmf"/><Relationship Id="rId1" Type="http://schemas.openxmlformats.org/officeDocument/2006/relationships/oleObject" Target="../embeddings/oleObject21.bin"/></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wmf"/><Relationship Id="rId3" Type="http://schemas.openxmlformats.org/officeDocument/2006/relationships/oleObject" Target="../embeddings/oleObject24.bin"/><Relationship Id="rId2" Type="http://schemas.openxmlformats.org/officeDocument/2006/relationships/image" Target="../media/image67.wmf"/><Relationship Id="rId1" Type="http://schemas.openxmlformats.org/officeDocument/2006/relationships/oleObject" Target="../embeddings/oleObject23.bin"/></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70.wmf"/><Relationship Id="rId1" Type="http://schemas.openxmlformats.org/officeDocument/2006/relationships/oleObject" Target="../embeddings/oleObject25.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1" Type="http://schemas.openxmlformats.org/officeDocument/2006/relationships/notesSlide" Target="../notesSlides/notesSlide4.xml"/><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4.wmf"/><Relationship Id="rId3" Type="http://schemas.openxmlformats.org/officeDocument/2006/relationships/oleObject" Target="../embeddings/oleObject27.bin"/><Relationship Id="rId2" Type="http://schemas.openxmlformats.org/officeDocument/2006/relationships/image" Target="../media/image73.wmf"/><Relationship Id="rId1" Type="http://schemas.openxmlformats.org/officeDocument/2006/relationships/oleObject" Target="../embeddings/oleObject26.bin"/></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75.wmf"/><Relationship Id="rId1" Type="http://schemas.openxmlformats.org/officeDocument/2006/relationships/oleObject" Target="../embeddings/oleObject28.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4.wmf"/><Relationship Id="rId7" Type="http://schemas.openxmlformats.org/officeDocument/2006/relationships/oleObject" Target="../embeddings/oleObject32.bin"/><Relationship Id="rId6" Type="http://schemas.openxmlformats.org/officeDocument/2006/relationships/image" Target="../media/image83.wmf"/><Relationship Id="rId5" Type="http://schemas.openxmlformats.org/officeDocument/2006/relationships/oleObject" Target="../embeddings/oleObject31.bin"/><Relationship Id="rId4" Type="http://schemas.openxmlformats.org/officeDocument/2006/relationships/image" Target="../media/image82.wmf"/><Relationship Id="rId3" Type="http://schemas.openxmlformats.org/officeDocument/2006/relationships/oleObject" Target="../embeddings/oleObject30.bin"/><Relationship Id="rId2" Type="http://schemas.openxmlformats.org/officeDocument/2006/relationships/image" Target="../media/image81.wmf"/><Relationship Id="rId11" Type="http://schemas.openxmlformats.org/officeDocument/2006/relationships/notesSlide" Target="../notesSlides/notesSlide58.xml"/><Relationship Id="rId10" Type="http://schemas.openxmlformats.org/officeDocument/2006/relationships/vmlDrawing" Target="../drawings/vmlDrawing15.vml"/><Relationship Id="rId1"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6.wmf"/><Relationship Id="rId7" Type="http://schemas.openxmlformats.org/officeDocument/2006/relationships/oleObject" Target="../embeddings/oleObject36.bin"/><Relationship Id="rId6" Type="http://schemas.openxmlformats.org/officeDocument/2006/relationships/image" Target="../media/image85.wmf"/><Relationship Id="rId5" Type="http://schemas.openxmlformats.org/officeDocument/2006/relationships/oleObject" Target="../embeddings/oleObject35.bin"/><Relationship Id="rId4" Type="http://schemas.openxmlformats.org/officeDocument/2006/relationships/image" Target="../media/image84.wmf"/><Relationship Id="rId3" Type="http://schemas.openxmlformats.org/officeDocument/2006/relationships/oleObject" Target="../embeddings/oleObject34.bin"/><Relationship Id="rId2" Type="http://schemas.openxmlformats.org/officeDocument/2006/relationships/image" Target="../media/image82.wmf"/><Relationship Id="rId11" Type="http://schemas.openxmlformats.org/officeDocument/2006/relationships/notesSlide" Target="../notesSlides/notesSlide59.xml"/><Relationship Id="rId10" Type="http://schemas.openxmlformats.org/officeDocument/2006/relationships/vmlDrawing" Target="../drawings/vmlDrawing16.vml"/><Relationship Id="rId1" Type="http://schemas.openxmlformats.org/officeDocument/2006/relationships/oleObject" Target="../embeddings/oleObject33.bin"/></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82.wmf"/><Relationship Id="rId1" Type="http://schemas.openxmlformats.org/officeDocument/2006/relationships/oleObject" Target="../embeddings/oleObject37.bin"/></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vmlDrawing" Target="../drawings/vmlDrawing18.vml"/><Relationship Id="rId6"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87.png"/><Relationship Id="rId2" Type="http://schemas.openxmlformats.org/officeDocument/2006/relationships/image" Target="../media/image82.wmf"/><Relationship Id="rId1" Type="http://schemas.openxmlformats.org/officeDocument/2006/relationships/oleObject" Target="../embeddings/oleObject38.bin"/></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2.wmf"/><Relationship Id="rId1" Type="http://schemas.openxmlformats.org/officeDocument/2006/relationships/oleObject" Target="../embeddings/oleObject39.bin"/></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vmlDrawing" Target="../drawings/vmlDrawing20.vml"/><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2.wmf"/><Relationship Id="rId1" Type="http://schemas.openxmlformats.org/officeDocument/2006/relationships/oleObject" Target="../embeddings/oleObject40.bin"/></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2.wmf"/><Relationship Id="rId1" Type="http://schemas.openxmlformats.org/officeDocument/2006/relationships/oleObject" Target="../embeddings/oleObject41.bin"/></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82.wmf"/><Relationship Id="rId1" Type="http://schemas.openxmlformats.org/officeDocument/2006/relationships/oleObject" Target="../embeddings/oleObject42.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wmf"/><Relationship Id="rId7" Type="http://schemas.openxmlformats.org/officeDocument/2006/relationships/oleObject" Target="../embeddings/oleObject9.bin"/><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 Id="rId3" Type="http://schemas.openxmlformats.org/officeDocument/2006/relationships/oleObject" Target="../embeddings/oleObject7.bin"/><Relationship Id="rId2" Type="http://schemas.openxmlformats.org/officeDocument/2006/relationships/image" Target="../media/image8.wmf"/><Relationship Id="rId11" Type="http://schemas.openxmlformats.org/officeDocument/2006/relationships/notesSlide" Target="../notesSlides/notesSlide6.xml"/><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3.wmf"/><Relationship Id="rId3" Type="http://schemas.openxmlformats.org/officeDocument/2006/relationships/oleObject" Target="../embeddings/oleObject11.bin"/><Relationship Id="rId2" Type="http://schemas.openxmlformats.org/officeDocument/2006/relationships/image" Target="../media/image12.wmf"/><Relationship Id="rId1"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8"/>
          <p:cNvSpPr txBox="1"/>
          <p:nvPr/>
        </p:nvSpPr>
        <p:spPr>
          <a:xfrm>
            <a:off x="5080" y="2125345"/>
            <a:ext cx="12181205" cy="7683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zh-CN" altLang="en-US" sz="4400" b="1" dirty="0">
                <a:solidFill>
                  <a:schemeClr val="accent1">
                    <a:lumMod val="75000"/>
                  </a:schemeClr>
                </a:solidFill>
                <a:latin typeface="微软雅黑" panose="020B0503020204020204" charset="-122"/>
                <a:ea typeface="微软雅黑" panose="020B0503020204020204" charset="-122"/>
              </a:rPr>
              <a:t>人工智能之机器学习</a:t>
            </a:r>
            <a:endParaRPr lang="zh-CN" altLang="en-US" sz="4400" b="1" dirty="0">
              <a:solidFill>
                <a:schemeClr val="accent1">
                  <a:lumMod val="75000"/>
                </a:schemeClr>
              </a:solidFill>
              <a:latin typeface="微软雅黑" panose="020B0503020204020204" charset="-122"/>
              <a:ea typeface="微软雅黑" panose="020B0503020204020204" charset="-122"/>
            </a:endParaRPr>
          </a:p>
        </p:txBody>
      </p:sp>
      <p:sp>
        <p:nvSpPr>
          <p:cNvPr id="12" name="文本框 11"/>
          <p:cNvSpPr txBox="1"/>
          <p:nvPr/>
        </p:nvSpPr>
        <p:spPr>
          <a:xfrm flipH="1">
            <a:off x="4743450" y="5116830"/>
            <a:ext cx="2757170" cy="306705"/>
          </a:xfrm>
          <a:prstGeom prst="rect">
            <a:avLst/>
          </a:prstGeom>
          <a:noFill/>
        </p:spPr>
        <p:txBody>
          <a:bodyPr wrap="square" rtlCol="0">
            <a:spAutoFit/>
          </a:bodyPr>
          <a:p>
            <a:pPr>
              <a:spcBef>
                <a:spcPts val="1200"/>
              </a:spcBef>
            </a:pP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上海育创网络科技股份有限公司</a:t>
            </a:r>
            <a:endPar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8"/>
          <p:cNvSpPr txBox="1"/>
          <p:nvPr/>
        </p:nvSpPr>
        <p:spPr>
          <a:xfrm>
            <a:off x="5715" y="3527425"/>
            <a:ext cx="12180570"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zh-CN" altLang="en-US" sz="3600" b="1" dirty="0">
                <a:solidFill>
                  <a:schemeClr val="bg1">
                    <a:lumMod val="50000"/>
                  </a:schemeClr>
                </a:solidFill>
                <a:latin typeface="微软雅黑" panose="020B0503020204020204" charset="-122"/>
                <a:ea typeface="微软雅黑" panose="020B0503020204020204" charset="-122"/>
              </a:rPr>
              <a:t>聚类算法</a:t>
            </a:r>
            <a:endParaRPr lang="zh-CN" altLang="en-US" sz="3600" b="1" dirty="0">
              <a:solidFill>
                <a:schemeClr val="bg1">
                  <a:lumMod val="50000"/>
                </a:schemeClr>
              </a:solidFill>
              <a:latin typeface="微软雅黑" panose="020B0503020204020204" charset="-122"/>
              <a:ea typeface="微软雅黑" panose="020B0503020204020204" charset="-122"/>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
        <p:nvSpPr>
          <p:cNvPr id="6" name="文本框 5"/>
          <p:cNvSpPr txBox="1"/>
          <p:nvPr/>
        </p:nvSpPr>
        <p:spPr>
          <a:xfrm flipH="1">
            <a:off x="5175885" y="5631180"/>
            <a:ext cx="1950085" cy="275590"/>
          </a:xfrm>
          <a:prstGeom prst="rect">
            <a:avLst/>
          </a:prstGeom>
          <a:noFill/>
        </p:spPr>
        <p:txBody>
          <a:bodyPr wrap="square" rtlCol="0">
            <a:spAutoFit/>
          </a:bodyPr>
          <a:p>
            <a:pPr>
              <a:spcBef>
                <a:spcPts val="1200"/>
              </a:spcBef>
            </a:pPr>
            <a:r>
              <a:rPr lang="zh-CN"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主讲人：刘老师</a:t>
            </a:r>
            <a:r>
              <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(GerryLiu)</a:t>
            </a:r>
            <a:endPar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K-means</a:t>
            </a:r>
            <a:r>
              <a:rPr lang="zh-CN" altLang="en-US" dirty="0"/>
              <a:t>算法过程</a:t>
            </a:r>
            <a:endParaRPr lang="en-US" altLang="zh-CN" dirty="0"/>
          </a:p>
        </p:txBody>
      </p:sp>
      <p:pic>
        <p:nvPicPr>
          <p:cNvPr id="9" name="图片 8"/>
          <p:cNvPicPr>
            <a:picLocks noChangeAspect="1"/>
          </p:cNvPicPr>
          <p:nvPr/>
        </p:nvPicPr>
        <p:blipFill>
          <a:blip r:embed="rId1"/>
          <a:srcRect b="8042"/>
          <a:stretch>
            <a:fillRect/>
          </a:stretch>
        </p:blipFill>
        <p:spPr>
          <a:xfrm>
            <a:off x="1560082" y="1106600"/>
            <a:ext cx="8661066" cy="5221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58165" y="1200150"/>
            <a:ext cx="10795635" cy="4977130"/>
          </a:xfrm>
        </p:spPr>
        <p:txBody>
          <a:bodyPr>
            <a:normAutofit/>
          </a:bodyPr>
          <a:lstStyle/>
          <a:p>
            <a:pPr>
              <a:lnSpc>
                <a:spcPct val="150000"/>
              </a:lnSpc>
            </a:pPr>
            <a:r>
              <a:rPr lang="zh-CN" altLang="en-US" sz="2400" dirty="0" smtClean="0">
                <a:solidFill>
                  <a:schemeClr val="tx1"/>
                </a:solidFill>
              </a:rPr>
              <a:t>记</a:t>
            </a:r>
            <a:r>
              <a:rPr lang="en-US" altLang="zh-CN" sz="2400" dirty="0" smtClean="0">
                <a:solidFill>
                  <a:schemeClr val="tx1"/>
                </a:solidFill>
              </a:rPr>
              <a:t>K</a:t>
            </a:r>
            <a:r>
              <a:rPr lang="zh-CN" altLang="en-US" sz="2400" dirty="0" smtClean="0">
                <a:solidFill>
                  <a:schemeClr val="tx1"/>
                </a:solidFill>
              </a:rPr>
              <a:t>个簇中心分别为</a:t>
            </a:r>
            <a:r>
              <a:rPr lang="en-US" altLang="zh-CN" sz="2400" dirty="0" smtClean="0">
                <a:sym typeface="+mn-ea"/>
              </a:rPr>
              <a:t>a</a:t>
            </a:r>
            <a:r>
              <a:rPr lang="en-US" altLang="zh-CN" sz="2400" baseline="-25000" dirty="0" smtClean="0">
                <a:sym typeface="+mn-ea"/>
              </a:rPr>
              <a:t>1</a:t>
            </a:r>
            <a:r>
              <a:rPr lang="en-US" altLang="zh-CN" sz="2400" dirty="0" smtClean="0">
                <a:sym typeface="+mn-ea"/>
              </a:rPr>
              <a:t>,a</a:t>
            </a:r>
            <a:r>
              <a:rPr lang="en-US" altLang="zh-CN" sz="2400" baseline="-25000" dirty="0" smtClean="0">
                <a:sym typeface="+mn-ea"/>
              </a:rPr>
              <a:t>2</a:t>
            </a:r>
            <a:r>
              <a:rPr lang="en-US" altLang="zh-CN" sz="2400" dirty="0" smtClean="0">
                <a:sym typeface="+mn-ea"/>
              </a:rPr>
              <a:t>,...a</a:t>
            </a:r>
            <a:r>
              <a:rPr lang="en-US" altLang="zh-CN" sz="2400" baseline="-25000" dirty="0" smtClean="0">
                <a:sym typeface="+mn-ea"/>
              </a:rPr>
              <a:t>k</a:t>
            </a:r>
            <a:r>
              <a:rPr lang="zh-CN" altLang="en-US" sz="2400" dirty="0" smtClean="0">
                <a:sym typeface="+mn-ea"/>
              </a:rPr>
              <a:t>；每个簇的样本数量为</a:t>
            </a:r>
            <a:r>
              <a:rPr lang="en-US" altLang="zh-CN" sz="2400" dirty="0" smtClean="0">
                <a:sym typeface="+mn-ea"/>
              </a:rPr>
              <a:t>N</a:t>
            </a:r>
            <a:r>
              <a:rPr lang="en-US" altLang="zh-CN" sz="2400" baseline="-25000" dirty="0" smtClean="0">
                <a:sym typeface="+mn-ea"/>
              </a:rPr>
              <a:t>1</a:t>
            </a:r>
            <a:r>
              <a:rPr lang="en-US" altLang="zh-CN" sz="2400" dirty="0" smtClean="0">
                <a:sym typeface="+mn-ea"/>
              </a:rPr>
              <a:t>,N</a:t>
            </a:r>
            <a:r>
              <a:rPr lang="en-US" altLang="zh-CN" sz="2400" baseline="-25000" dirty="0" smtClean="0">
                <a:sym typeface="+mn-ea"/>
              </a:rPr>
              <a:t>2</a:t>
            </a:r>
            <a:r>
              <a:rPr lang="en-US" altLang="zh-CN" sz="2400" dirty="0" smtClean="0">
                <a:sym typeface="+mn-ea"/>
              </a:rPr>
              <a:t>,...,N</a:t>
            </a:r>
            <a:r>
              <a:rPr lang="en-US" altLang="zh-CN" sz="2400" baseline="-25000" dirty="0" smtClean="0">
                <a:sym typeface="+mn-ea"/>
              </a:rPr>
              <a:t>K</a:t>
            </a:r>
            <a:r>
              <a:rPr lang="en-US" altLang="zh-CN" sz="2400" dirty="0" smtClean="0">
                <a:sym typeface="+mn-ea"/>
              </a:rPr>
              <a:t>;</a:t>
            </a:r>
            <a:endParaRPr lang="en-US" altLang="zh-CN" sz="2400" dirty="0" smtClean="0">
              <a:sym typeface="+mn-ea"/>
            </a:endParaRPr>
          </a:p>
          <a:p>
            <a:pPr>
              <a:lnSpc>
                <a:spcPct val="150000"/>
              </a:lnSpc>
            </a:pPr>
            <a:r>
              <a:rPr lang="zh-CN" altLang="en-US" sz="2400" dirty="0" smtClean="0">
                <a:solidFill>
                  <a:schemeClr val="tx1"/>
                </a:solidFill>
                <a:sym typeface="+mn-ea"/>
              </a:rPr>
              <a:t>使用平方误差作为目标函数</a:t>
            </a:r>
            <a:r>
              <a:rPr lang="en-US" altLang="zh-CN" sz="2400" dirty="0" smtClean="0">
                <a:solidFill>
                  <a:schemeClr val="tx1"/>
                </a:solidFill>
                <a:sym typeface="+mn-ea"/>
              </a:rPr>
              <a:t>(</a:t>
            </a:r>
            <a:r>
              <a:rPr lang="zh-CN" altLang="en-US" sz="2400" dirty="0" smtClean="0">
                <a:solidFill>
                  <a:schemeClr val="tx1"/>
                </a:solidFill>
                <a:sym typeface="+mn-ea"/>
              </a:rPr>
              <a:t>使用欧几里得距离</a:t>
            </a:r>
            <a:r>
              <a:rPr lang="en-US" altLang="zh-CN" sz="2400" dirty="0" smtClean="0">
                <a:solidFill>
                  <a:schemeClr val="tx1"/>
                </a:solidFill>
                <a:sym typeface="+mn-ea"/>
              </a:rPr>
              <a:t>)</a:t>
            </a:r>
            <a:r>
              <a:rPr lang="zh-CN" altLang="en-US" sz="2400" dirty="0" smtClean="0">
                <a:solidFill>
                  <a:schemeClr val="tx1"/>
                </a:solidFill>
                <a:sym typeface="+mn-ea"/>
              </a:rPr>
              <a:t>，公式为：</a:t>
            </a:r>
            <a:endParaRPr lang="zh-CN" altLang="en-US" sz="2400" dirty="0" smtClean="0">
              <a:solidFill>
                <a:schemeClr val="tx1"/>
              </a:solidFill>
              <a:sym typeface="+mn-ea"/>
            </a:endParaRPr>
          </a:p>
          <a:p>
            <a:pPr>
              <a:lnSpc>
                <a:spcPct val="150000"/>
              </a:lnSpc>
            </a:pPr>
            <a:endParaRPr lang="zh-CN" altLang="en-US" sz="2400" dirty="0" smtClean="0">
              <a:solidFill>
                <a:schemeClr val="tx1"/>
              </a:solidFill>
              <a:sym typeface="+mn-ea"/>
            </a:endParaRPr>
          </a:p>
          <a:p>
            <a:pPr>
              <a:lnSpc>
                <a:spcPct val="150000"/>
              </a:lnSpc>
            </a:pPr>
            <a:endParaRPr lang="zh-CN" altLang="en-US" sz="2400" dirty="0" smtClean="0">
              <a:sym typeface="+mn-ea"/>
            </a:endParaRPr>
          </a:p>
          <a:p>
            <a:pPr>
              <a:lnSpc>
                <a:spcPct val="150000"/>
              </a:lnSpc>
            </a:pPr>
            <a:r>
              <a:rPr lang="zh-CN" altLang="en-US" sz="2400" dirty="0" smtClean="0">
                <a:sym typeface="+mn-ea"/>
              </a:rPr>
              <a:t>要获取最优解，也就是目标函数需要尽可能的小，对</a:t>
            </a:r>
            <a:r>
              <a:rPr lang="en-US" altLang="zh-CN" sz="2400" dirty="0" smtClean="0">
                <a:sym typeface="+mn-ea"/>
              </a:rPr>
              <a:t>J</a:t>
            </a:r>
            <a:r>
              <a:rPr lang="zh-CN" altLang="en-US" sz="2400" dirty="0" smtClean="0">
                <a:sym typeface="+mn-ea"/>
              </a:rPr>
              <a:t>函数求偏导数，可以得到簇中心点</a:t>
            </a:r>
            <a:r>
              <a:rPr lang="en-US" altLang="zh-CN" sz="2400" dirty="0" smtClean="0">
                <a:sym typeface="+mn-ea"/>
              </a:rPr>
              <a:t>a</a:t>
            </a:r>
            <a:r>
              <a:rPr lang="zh-CN" altLang="en-US" sz="2400" dirty="0" smtClean="0">
                <a:sym typeface="+mn-ea"/>
              </a:rPr>
              <a:t>更新的公式为：</a:t>
            </a:r>
            <a:endParaRPr lang="zh-CN" altLang="en-US" sz="2400" dirty="0" smtClean="0">
              <a:solidFill>
                <a:schemeClr val="tx1"/>
              </a:solidFill>
              <a:sym typeface="+mn-ea"/>
            </a:endParaRPr>
          </a:p>
          <a:p>
            <a:pPr marL="0" indent="0">
              <a:lnSpc>
                <a:spcPct val="150000"/>
              </a:lnSpc>
              <a:buNone/>
            </a:pPr>
            <a:endParaRPr lang="zh-CN" altLang="en-US" sz="2400" dirty="0" smtClean="0">
              <a:solidFill>
                <a:schemeClr val="tx1"/>
              </a:solidFill>
              <a:sym typeface="+mn-ea"/>
            </a:endParaRPr>
          </a:p>
        </p:txBody>
      </p:sp>
      <p:sp>
        <p:nvSpPr>
          <p:cNvPr id="3" name="标题 2"/>
          <p:cNvSpPr>
            <a:spLocks noGrp="1"/>
          </p:cNvSpPr>
          <p:nvPr>
            <p:ph type="title"/>
          </p:nvPr>
        </p:nvSpPr>
        <p:spPr/>
        <p:txBody>
          <a:bodyPr/>
          <a:lstStyle/>
          <a:p>
            <a:r>
              <a:rPr lang="en-US" altLang="zh-CN" dirty="0"/>
              <a:t>K-means</a:t>
            </a:r>
            <a:r>
              <a:rPr lang="zh-CN" altLang="en-US" dirty="0"/>
              <a:t>算法</a:t>
            </a:r>
            <a:endParaRPr lang="zh-CN" altLang="en-US" dirty="0"/>
          </a:p>
        </p:txBody>
      </p:sp>
      <p:graphicFrame>
        <p:nvGraphicFramePr>
          <p:cNvPr id="6" name="对象 5">
            <a:hlinkClick r:id="" action="ppaction://ole?verb=0"/>
          </p:cNvPr>
          <p:cNvGraphicFramePr>
            <a:graphicFrameLocks noChangeAspect="1"/>
          </p:cNvGraphicFramePr>
          <p:nvPr/>
        </p:nvGraphicFramePr>
        <p:xfrm>
          <a:off x="2475230" y="2526665"/>
          <a:ext cx="5890260" cy="1329690"/>
        </p:xfrm>
        <a:graphic>
          <a:graphicData uri="http://schemas.openxmlformats.org/presentationml/2006/ole">
            <mc:AlternateContent xmlns:mc="http://schemas.openxmlformats.org/markup-compatibility/2006">
              <mc:Choice xmlns:v="urn:schemas-microsoft-com:vml" Requires="v">
                <p:oleObj spid="_x0000_s5227" name="" r:id="rId1" imgW="2082800" imgH="469900" progId="Equation.KSEE3">
                  <p:embed/>
                </p:oleObj>
              </mc:Choice>
              <mc:Fallback>
                <p:oleObj name="" r:id="rId1" imgW="2082800" imgH="469900" progId="Equation.KSEE3">
                  <p:embed/>
                  <p:pic>
                    <p:nvPicPr>
                      <p:cNvPr id="0" name="图片 5120"/>
                      <p:cNvPicPr/>
                      <p:nvPr/>
                    </p:nvPicPr>
                    <p:blipFill>
                      <a:blip r:embed="rId2"/>
                      <a:stretch>
                        <a:fillRect/>
                      </a:stretch>
                    </p:blipFill>
                    <p:spPr>
                      <a:xfrm>
                        <a:off x="2475230" y="2526665"/>
                        <a:ext cx="5890260" cy="132969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811762" y="5222066"/>
          <a:ext cx="5701244" cy="1152312"/>
        </p:xfrm>
        <a:graphic>
          <a:graphicData uri="http://schemas.openxmlformats.org/presentationml/2006/ole">
            <mc:AlternateContent xmlns:mc="http://schemas.openxmlformats.org/markup-compatibility/2006">
              <mc:Choice xmlns:v="urn:schemas-microsoft-com:vml" Requires="v">
                <p:oleObj spid="_x0000_s5228" name="" r:id="rId3" imgW="2387600" imgH="482600" progId="Equation.KSEE3">
                  <p:embed/>
                </p:oleObj>
              </mc:Choice>
              <mc:Fallback>
                <p:oleObj name="" r:id="rId3" imgW="2387600" imgH="482600" progId="Equation.KSEE3">
                  <p:embed/>
                  <p:pic>
                    <p:nvPicPr>
                      <p:cNvPr id="0" name="图片 5121"/>
                      <p:cNvPicPr/>
                      <p:nvPr/>
                    </p:nvPicPr>
                    <p:blipFill>
                      <a:blip r:embed="rId4"/>
                      <a:stretch>
                        <a:fillRect/>
                      </a:stretch>
                    </p:blipFill>
                    <p:spPr>
                      <a:xfrm>
                        <a:off x="2811762" y="5222066"/>
                        <a:ext cx="5701244" cy="1152312"/>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en-US" altLang="zh-CN" sz="2400" dirty="0" smtClean="0">
                <a:solidFill>
                  <a:schemeClr val="tx1"/>
                </a:solidFill>
              </a:rPr>
              <a:t>K-means</a:t>
            </a:r>
            <a:r>
              <a:rPr lang="zh-CN" altLang="en-US" sz="2400" dirty="0" smtClean="0">
                <a:solidFill>
                  <a:schemeClr val="tx1"/>
                </a:solidFill>
              </a:rPr>
              <a:t>算法在迭代的过程中使用所有点的均值作为新的质点</a:t>
            </a:r>
            <a:r>
              <a:rPr lang="en-US" altLang="zh-CN" sz="2400" dirty="0" smtClean="0">
                <a:solidFill>
                  <a:schemeClr val="tx1"/>
                </a:solidFill>
              </a:rPr>
              <a:t>(</a:t>
            </a:r>
            <a:r>
              <a:rPr lang="zh-CN" altLang="en-US" sz="2400" dirty="0" smtClean="0">
                <a:solidFill>
                  <a:schemeClr val="tx1"/>
                </a:solidFill>
              </a:rPr>
              <a:t>中心点</a:t>
            </a:r>
            <a:r>
              <a:rPr lang="en-US" altLang="zh-CN" sz="2400" dirty="0" smtClean="0">
                <a:solidFill>
                  <a:schemeClr val="tx1"/>
                </a:solidFill>
              </a:rPr>
              <a:t>)</a:t>
            </a:r>
            <a:r>
              <a:rPr lang="zh-CN" altLang="en-US" sz="2400" dirty="0" smtClean="0">
                <a:solidFill>
                  <a:schemeClr val="tx1"/>
                </a:solidFill>
              </a:rPr>
              <a:t>，如果簇中存在异常点，将导致均值偏差比较严重</a:t>
            </a:r>
            <a:endParaRPr lang="zh-CN" altLang="en-US" sz="2400" dirty="0" smtClean="0">
              <a:solidFill>
                <a:schemeClr val="tx1"/>
              </a:solidFill>
            </a:endParaRPr>
          </a:p>
          <a:p>
            <a:pPr lvl="1">
              <a:lnSpc>
                <a:spcPct val="150000"/>
              </a:lnSpc>
            </a:pPr>
            <a:r>
              <a:rPr lang="zh-CN" altLang="en-US" sz="2055" dirty="0" smtClean="0">
                <a:solidFill>
                  <a:schemeClr val="tx1"/>
                </a:solidFill>
              </a:rPr>
              <a:t>比如一个簇中有</a:t>
            </a:r>
            <a:r>
              <a:rPr lang="en-US" altLang="zh-CN" sz="2055" dirty="0" smtClean="0">
                <a:solidFill>
                  <a:schemeClr val="tx1"/>
                </a:solidFill>
              </a:rPr>
              <a:t>2</a:t>
            </a:r>
            <a:r>
              <a:rPr lang="zh-CN" altLang="en-US" sz="2055" dirty="0" smtClean="0">
                <a:solidFill>
                  <a:schemeClr val="tx1"/>
                </a:solidFill>
              </a:rPr>
              <a:t>、</a:t>
            </a:r>
            <a:r>
              <a:rPr lang="en-US" altLang="zh-CN" sz="2055" dirty="0" smtClean="0">
                <a:solidFill>
                  <a:schemeClr val="tx1"/>
                </a:solidFill>
              </a:rPr>
              <a:t>4</a:t>
            </a:r>
            <a:r>
              <a:rPr lang="zh-CN" altLang="en-US" sz="2055" dirty="0" smtClean="0">
                <a:solidFill>
                  <a:schemeClr val="tx1"/>
                </a:solidFill>
              </a:rPr>
              <a:t>、</a:t>
            </a:r>
            <a:r>
              <a:rPr lang="en-US" altLang="zh-CN" sz="2055" dirty="0" smtClean="0">
                <a:solidFill>
                  <a:schemeClr val="tx1"/>
                </a:solidFill>
              </a:rPr>
              <a:t>6</a:t>
            </a:r>
            <a:r>
              <a:rPr lang="zh-CN" altLang="en-US" sz="2055" dirty="0" smtClean="0">
                <a:solidFill>
                  <a:schemeClr val="tx1"/>
                </a:solidFill>
              </a:rPr>
              <a:t>、</a:t>
            </a:r>
            <a:r>
              <a:rPr lang="en-US" altLang="zh-CN" sz="2055" dirty="0" smtClean="0">
                <a:solidFill>
                  <a:schemeClr val="tx1"/>
                </a:solidFill>
              </a:rPr>
              <a:t>8</a:t>
            </a:r>
            <a:r>
              <a:rPr lang="zh-CN" altLang="en-US" sz="2055" dirty="0" smtClean="0">
                <a:solidFill>
                  <a:schemeClr val="tx1"/>
                </a:solidFill>
              </a:rPr>
              <a:t>、</a:t>
            </a:r>
            <a:r>
              <a:rPr lang="en-US" altLang="zh-CN" sz="2055" dirty="0" smtClean="0">
                <a:solidFill>
                  <a:schemeClr val="tx1"/>
                </a:solidFill>
              </a:rPr>
              <a:t>100</a:t>
            </a:r>
            <a:r>
              <a:rPr lang="zh-CN" altLang="en-US" sz="2055" dirty="0" smtClean="0">
                <a:solidFill>
                  <a:schemeClr val="tx1"/>
                </a:solidFill>
              </a:rPr>
              <a:t>五个数据，那么新的质点为</a:t>
            </a:r>
            <a:r>
              <a:rPr lang="en-US" altLang="zh-CN" sz="2055" dirty="0" smtClean="0">
                <a:solidFill>
                  <a:schemeClr val="tx1"/>
                </a:solidFill>
              </a:rPr>
              <a:t>24</a:t>
            </a:r>
            <a:r>
              <a:rPr lang="zh-CN" altLang="en-US" sz="2055" dirty="0" smtClean="0">
                <a:solidFill>
                  <a:schemeClr val="tx1"/>
                </a:solidFill>
              </a:rPr>
              <a:t>，显然这个质点离绝大多数点都比较远；在当前情况下，使用中位数</a:t>
            </a:r>
            <a:r>
              <a:rPr lang="en-US" altLang="zh-CN" sz="2055" dirty="0" smtClean="0">
                <a:solidFill>
                  <a:schemeClr val="tx1"/>
                </a:solidFill>
              </a:rPr>
              <a:t>6</a:t>
            </a:r>
            <a:r>
              <a:rPr lang="zh-CN" altLang="en-US" sz="2055" dirty="0" smtClean="0">
                <a:solidFill>
                  <a:schemeClr val="tx1"/>
                </a:solidFill>
              </a:rPr>
              <a:t>可能比使用均值的想法更好，使用中位数的聚类方式叫做</a:t>
            </a:r>
            <a:r>
              <a:rPr lang="en-US" altLang="zh-CN" sz="2055" b="1" dirty="0" smtClean="0">
                <a:solidFill>
                  <a:srgbClr val="FF0000"/>
                </a:solidFill>
              </a:rPr>
              <a:t>K-Mediods</a:t>
            </a:r>
            <a:r>
              <a:rPr lang="zh-CN" altLang="en-US" sz="2055" b="1" dirty="0" smtClean="0">
                <a:solidFill>
                  <a:srgbClr val="FF0000"/>
                </a:solidFill>
              </a:rPr>
              <a:t>聚类</a:t>
            </a:r>
            <a:r>
              <a:rPr lang="en-US" altLang="zh-CN" sz="2055" dirty="0" smtClean="0">
                <a:solidFill>
                  <a:schemeClr val="tx1"/>
                </a:solidFill>
              </a:rPr>
              <a:t>(</a:t>
            </a:r>
            <a:r>
              <a:rPr lang="en-US" altLang="zh-CN" sz="2055" b="1" dirty="0" smtClean="0">
                <a:solidFill>
                  <a:srgbClr val="FF0000"/>
                </a:solidFill>
              </a:rPr>
              <a:t>K</a:t>
            </a:r>
            <a:r>
              <a:rPr lang="zh-CN" altLang="en-US" sz="2055" b="1" dirty="0" smtClean="0">
                <a:solidFill>
                  <a:srgbClr val="FF0000"/>
                </a:solidFill>
              </a:rPr>
              <a:t>中值聚类</a:t>
            </a:r>
            <a:r>
              <a:rPr lang="en-US" altLang="zh-CN" sz="2055" dirty="0" smtClean="0">
                <a:solidFill>
                  <a:schemeClr val="tx1"/>
                </a:solidFill>
              </a:rPr>
              <a:t>)</a:t>
            </a:r>
            <a:endParaRPr lang="en-US" altLang="zh-CN" sz="2055" dirty="0" smtClean="0">
              <a:solidFill>
                <a:schemeClr val="tx1"/>
              </a:solidFill>
            </a:endParaRPr>
          </a:p>
          <a:p>
            <a:pPr>
              <a:lnSpc>
                <a:spcPct val="150000"/>
              </a:lnSpc>
            </a:pPr>
            <a:r>
              <a:rPr lang="en-US" altLang="zh-CN" sz="2400" dirty="0" smtClean="0">
                <a:solidFill>
                  <a:schemeClr val="tx1"/>
                </a:solidFill>
              </a:rPr>
              <a:t>K-means</a:t>
            </a:r>
            <a:r>
              <a:rPr lang="zh-CN" altLang="en-US" sz="2400" dirty="0" smtClean="0">
                <a:solidFill>
                  <a:schemeClr val="tx1"/>
                </a:solidFill>
              </a:rPr>
              <a:t>算法是初值敏感</a:t>
            </a:r>
            <a:r>
              <a:rPr lang="en-US" altLang="zh-CN" sz="2400" dirty="0" smtClean="0">
                <a:solidFill>
                  <a:schemeClr val="tx1"/>
                </a:solidFill>
              </a:rPr>
              <a:t>(K</a:t>
            </a:r>
            <a:r>
              <a:rPr lang="zh-CN" altLang="en-US" sz="2400" dirty="0" smtClean="0">
                <a:solidFill>
                  <a:schemeClr val="tx1"/>
                </a:solidFill>
              </a:rPr>
              <a:t>值的给定和</a:t>
            </a:r>
            <a:r>
              <a:rPr lang="en-US" altLang="zh-CN" sz="2400" dirty="0" smtClean="0">
                <a:solidFill>
                  <a:schemeClr val="tx1"/>
                </a:solidFill>
              </a:rPr>
              <a:t>K</a:t>
            </a:r>
            <a:r>
              <a:rPr lang="zh-CN" altLang="en-US" sz="2400" dirty="0" smtClean="0">
                <a:solidFill>
                  <a:schemeClr val="tx1"/>
                </a:solidFill>
              </a:rPr>
              <a:t>个初始簇中心点的选择</a:t>
            </a:r>
            <a:r>
              <a:rPr lang="en-US" altLang="zh-CN" sz="2400" dirty="0" smtClean="0">
                <a:solidFill>
                  <a:schemeClr val="tx1"/>
                </a:solidFill>
              </a:rPr>
              <a:t>)</a:t>
            </a:r>
            <a:r>
              <a:rPr lang="zh-CN" altLang="en-US" sz="2400" dirty="0" smtClean="0">
                <a:solidFill>
                  <a:schemeClr val="tx1"/>
                </a:solidFill>
              </a:rPr>
              <a:t>的，选择不同的初始值可能导致不同的簇划分规则</a:t>
            </a:r>
            <a:endParaRPr lang="zh-CN" altLang="en-US" sz="2400" dirty="0" smtClean="0">
              <a:solidFill>
                <a:schemeClr val="tx1"/>
              </a:solidFill>
            </a:endParaRPr>
          </a:p>
          <a:p>
            <a:pPr lvl="1">
              <a:lnSpc>
                <a:spcPct val="150000"/>
              </a:lnSpc>
            </a:pPr>
            <a:r>
              <a:rPr lang="zh-CN" altLang="en-US" sz="2055" dirty="0" smtClean="0">
                <a:solidFill>
                  <a:schemeClr val="tx1"/>
                </a:solidFill>
              </a:rPr>
              <a:t>为了避免这种敏感性导致的最终结果异常性，可以采用初始化多套初始节点构造不同的分类规则，然后选择最优的构造规则</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算法思考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K-means</a:t>
            </a:r>
            <a:r>
              <a:rPr lang="zh-CN" altLang="en-US" dirty="0"/>
              <a:t>算法的初值敏感</a:t>
            </a:r>
            <a:endParaRPr lang="en-US" altLang="zh-CN" dirty="0"/>
          </a:p>
        </p:txBody>
      </p:sp>
      <p:sp>
        <p:nvSpPr>
          <p:cNvPr id="5" name="内容占位符 4"/>
          <p:cNvSpPr>
            <a:spLocks noGrp="1"/>
          </p:cNvSpPr>
          <p:nvPr>
            <p:ph idx="1"/>
          </p:nvPr>
        </p:nvSpPr>
        <p:spPr/>
        <p:txBody>
          <a:bodyPr/>
          <a:p>
            <a:endParaRPr lang="zh-CN" altLang="en-US"/>
          </a:p>
        </p:txBody>
      </p:sp>
      <p:pic>
        <p:nvPicPr>
          <p:cNvPr id="2" name="图片 1"/>
          <p:cNvPicPr>
            <a:picLocks noChangeAspect="1"/>
          </p:cNvPicPr>
          <p:nvPr/>
        </p:nvPicPr>
        <p:blipFill>
          <a:blip r:embed="rId1"/>
          <a:stretch>
            <a:fillRect/>
          </a:stretch>
        </p:blipFill>
        <p:spPr>
          <a:xfrm>
            <a:off x="86520" y="1014542"/>
            <a:ext cx="5766637" cy="2883001"/>
          </a:xfrm>
          <a:prstGeom prst="rect">
            <a:avLst/>
          </a:prstGeom>
        </p:spPr>
      </p:pic>
      <p:pic>
        <p:nvPicPr>
          <p:cNvPr id="4" name="图片 3"/>
          <p:cNvPicPr>
            <a:picLocks noChangeAspect="1"/>
          </p:cNvPicPr>
          <p:nvPr/>
        </p:nvPicPr>
        <p:blipFill>
          <a:blip r:embed="rId2"/>
          <a:srcRect l="2059" t="3938" r="-228" b="1207"/>
          <a:stretch>
            <a:fillRect/>
          </a:stretch>
        </p:blipFill>
        <p:spPr>
          <a:xfrm>
            <a:off x="5079871" y="3339482"/>
            <a:ext cx="6840223" cy="3242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8635" y="1200150"/>
            <a:ext cx="10845165" cy="5420995"/>
          </a:xfrm>
        </p:spPr>
        <p:txBody>
          <a:bodyPr>
            <a:normAutofit lnSpcReduction="20000"/>
          </a:bodyPr>
          <a:lstStyle/>
          <a:p>
            <a:pPr>
              <a:lnSpc>
                <a:spcPct val="150000"/>
              </a:lnSpc>
            </a:pPr>
            <a:r>
              <a:rPr lang="zh-CN" altLang="en-US" sz="2400" dirty="0" smtClean="0">
                <a:solidFill>
                  <a:schemeClr val="tx1"/>
                </a:solidFill>
              </a:rPr>
              <a:t>缺点：</a:t>
            </a:r>
            <a:endParaRPr lang="zh-CN" altLang="en-US" sz="2400" dirty="0" smtClean="0">
              <a:solidFill>
                <a:schemeClr val="tx1"/>
              </a:solidFill>
            </a:endParaRPr>
          </a:p>
          <a:p>
            <a:pPr lvl="1">
              <a:lnSpc>
                <a:spcPct val="150000"/>
              </a:lnSpc>
            </a:pPr>
            <a:r>
              <a:rPr lang="en-US" altLang="zh-CN" sz="2055" dirty="0" smtClean="0">
                <a:solidFill>
                  <a:schemeClr val="tx1"/>
                </a:solidFill>
              </a:rPr>
              <a:t>K</a:t>
            </a:r>
            <a:r>
              <a:rPr lang="zh-CN" altLang="en-US" sz="2055" dirty="0" smtClean="0">
                <a:solidFill>
                  <a:schemeClr val="tx1"/>
                </a:solidFill>
              </a:rPr>
              <a:t>值是用户给定的，在进行数据处理前，</a:t>
            </a:r>
            <a:r>
              <a:rPr lang="en-US" altLang="zh-CN" sz="2055" dirty="0" smtClean="0">
                <a:solidFill>
                  <a:schemeClr val="tx1"/>
                </a:solidFill>
              </a:rPr>
              <a:t>K</a:t>
            </a:r>
            <a:r>
              <a:rPr lang="zh-CN" altLang="en-US" sz="2055" dirty="0" smtClean="0">
                <a:solidFill>
                  <a:schemeClr val="tx1"/>
                </a:solidFill>
              </a:rPr>
              <a:t>值是未知的，不同的</a:t>
            </a:r>
            <a:r>
              <a:rPr lang="en-US" altLang="zh-CN" sz="2055" dirty="0" smtClean="0">
                <a:solidFill>
                  <a:schemeClr val="tx1"/>
                </a:solidFill>
              </a:rPr>
              <a:t>K</a:t>
            </a:r>
            <a:r>
              <a:rPr lang="zh-CN" altLang="en-US" sz="2055" dirty="0" smtClean="0">
                <a:solidFill>
                  <a:schemeClr val="tx1"/>
                </a:solidFill>
              </a:rPr>
              <a:t>值得到的结果也不一样；</a:t>
            </a:r>
            <a:endParaRPr lang="zh-CN" altLang="en-US" sz="2055" dirty="0" smtClean="0">
              <a:solidFill>
                <a:schemeClr val="tx1"/>
              </a:solidFill>
            </a:endParaRPr>
          </a:p>
          <a:p>
            <a:pPr lvl="1">
              <a:lnSpc>
                <a:spcPct val="150000"/>
              </a:lnSpc>
            </a:pPr>
            <a:r>
              <a:rPr lang="zh-CN" altLang="en-US" sz="2055" dirty="0" smtClean="0">
                <a:solidFill>
                  <a:schemeClr val="tx1"/>
                </a:solidFill>
              </a:rPr>
              <a:t>对初始簇中心点是敏感的</a:t>
            </a:r>
            <a:endParaRPr lang="zh-CN" altLang="en-US" sz="2055" dirty="0" smtClean="0">
              <a:solidFill>
                <a:schemeClr val="tx1"/>
              </a:solidFill>
            </a:endParaRPr>
          </a:p>
          <a:p>
            <a:pPr lvl="1">
              <a:lnSpc>
                <a:spcPct val="150000"/>
              </a:lnSpc>
            </a:pPr>
            <a:r>
              <a:rPr lang="zh-CN" altLang="en-US" sz="2055" dirty="0" smtClean="0">
                <a:solidFill>
                  <a:schemeClr val="tx1"/>
                </a:solidFill>
              </a:rPr>
              <a:t>不适合发现非凸形状的簇或者大小差别较大的簇</a:t>
            </a:r>
            <a:endParaRPr lang="zh-CN" altLang="en-US" sz="2055" dirty="0" smtClean="0">
              <a:solidFill>
                <a:schemeClr val="tx1"/>
              </a:solidFill>
            </a:endParaRPr>
          </a:p>
          <a:p>
            <a:pPr lvl="1">
              <a:lnSpc>
                <a:spcPct val="150000"/>
              </a:lnSpc>
            </a:pPr>
            <a:r>
              <a:rPr lang="zh-CN" altLang="en-US" sz="2055" dirty="0" smtClean="0">
                <a:solidFill>
                  <a:schemeClr val="tx1"/>
                </a:solidFill>
              </a:rPr>
              <a:t>特殊值</a:t>
            </a:r>
            <a:r>
              <a:rPr lang="en-US" altLang="zh-CN" sz="2055" dirty="0" smtClean="0">
                <a:solidFill>
                  <a:schemeClr val="tx1"/>
                </a:solidFill>
              </a:rPr>
              <a:t>(</a:t>
            </a:r>
            <a:r>
              <a:rPr lang="zh-CN" altLang="en-US" sz="2055" dirty="0" smtClean="0">
                <a:solidFill>
                  <a:schemeClr val="tx1"/>
                </a:solidFill>
              </a:rPr>
              <a:t>离群值</a:t>
            </a:r>
            <a:r>
              <a:rPr lang="en-US" altLang="zh-CN" sz="2055" dirty="0" smtClean="0">
                <a:solidFill>
                  <a:schemeClr val="tx1"/>
                </a:solidFill>
              </a:rPr>
              <a:t>)</a:t>
            </a:r>
            <a:r>
              <a:rPr lang="zh-CN" altLang="en-US" sz="2055" dirty="0" smtClean="0">
                <a:solidFill>
                  <a:schemeClr val="tx1"/>
                </a:solidFill>
              </a:rPr>
              <a:t>对模型的影响比较大</a:t>
            </a:r>
            <a:endParaRPr lang="zh-CN" altLang="en-US" sz="2055" dirty="0" smtClean="0">
              <a:solidFill>
                <a:schemeClr val="tx1"/>
              </a:solidFill>
            </a:endParaRPr>
          </a:p>
          <a:p>
            <a:pPr>
              <a:lnSpc>
                <a:spcPct val="150000"/>
              </a:lnSpc>
            </a:pPr>
            <a:r>
              <a:rPr lang="zh-CN" altLang="en-US" sz="2400" dirty="0" smtClean="0">
                <a:solidFill>
                  <a:schemeClr val="tx1"/>
                </a:solidFill>
              </a:rPr>
              <a:t>优点：</a:t>
            </a:r>
            <a:endParaRPr lang="zh-CN" altLang="en-US" sz="2400" dirty="0" smtClean="0">
              <a:solidFill>
                <a:schemeClr val="tx1"/>
              </a:solidFill>
            </a:endParaRPr>
          </a:p>
          <a:p>
            <a:pPr lvl="1">
              <a:lnSpc>
                <a:spcPct val="150000"/>
              </a:lnSpc>
            </a:pPr>
            <a:r>
              <a:rPr lang="zh-CN" altLang="en-US" sz="2055" dirty="0" smtClean="0">
                <a:solidFill>
                  <a:schemeClr val="tx1"/>
                </a:solidFill>
              </a:rPr>
              <a:t>理解容易，聚类效果不错</a:t>
            </a:r>
            <a:endParaRPr lang="zh-CN" altLang="en-US" sz="2055" dirty="0" smtClean="0">
              <a:solidFill>
                <a:schemeClr val="tx1"/>
              </a:solidFill>
            </a:endParaRPr>
          </a:p>
          <a:p>
            <a:pPr lvl="1">
              <a:lnSpc>
                <a:spcPct val="150000"/>
              </a:lnSpc>
            </a:pPr>
            <a:r>
              <a:rPr lang="zh-CN" altLang="en-US" sz="2055" dirty="0" smtClean="0">
                <a:solidFill>
                  <a:schemeClr val="tx1"/>
                </a:solidFill>
              </a:rPr>
              <a:t>处理大数据集的时候，该算法可以保证较好的伸缩性和高效率</a:t>
            </a:r>
            <a:endParaRPr lang="zh-CN" altLang="en-US" sz="2055" dirty="0" smtClean="0">
              <a:solidFill>
                <a:schemeClr val="tx1"/>
              </a:solidFill>
            </a:endParaRPr>
          </a:p>
          <a:p>
            <a:pPr lvl="1">
              <a:lnSpc>
                <a:spcPct val="150000"/>
              </a:lnSpc>
            </a:pPr>
            <a:r>
              <a:rPr lang="zh-CN" altLang="en-US" sz="2055" dirty="0" smtClean="0">
                <a:solidFill>
                  <a:schemeClr val="tx1"/>
                </a:solidFill>
              </a:rPr>
              <a:t>当簇近似高斯分布的时候，效果非常不错</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算法优缺点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90880" y="1068705"/>
            <a:ext cx="10662920" cy="5108575"/>
          </a:xfrm>
        </p:spPr>
        <p:txBody>
          <a:bodyPr>
            <a:normAutofit/>
          </a:bodyPr>
          <a:lstStyle/>
          <a:p>
            <a:pPr>
              <a:lnSpc>
                <a:spcPct val="150000"/>
              </a:lnSpc>
            </a:pPr>
            <a:r>
              <a:rPr lang="zh-CN" altLang="en-US" sz="2400" dirty="0" smtClean="0">
                <a:solidFill>
                  <a:schemeClr val="tx1"/>
                </a:solidFill>
              </a:rPr>
              <a:t>基于</a:t>
            </a:r>
            <a:r>
              <a:rPr lang="en-US" altLang="zh-CN" sz="2400" dirty="0" smtClean="0">
                <a:solidFill>
                  <a:schemeClr val="tx1"/>
                </a:solidFill>
              </a:rPr>
              <a:t>scikit</a:t>
            </a:r>
            <a:r>
              <a:rPr lang="zh-CN" altLang="en-US" sz="2400" dirty="0" smtClean="0">
                <a:solidFill>
                  <a:schemeClr val="tx1"/>
                </a:solidFill>
              </a:rPr>
              <a:t>包中的创建模拟数据的</a:t>
            </a:r>
            <a:r>
              <a:rPr lang="en-US" altLang="zh-CN" sz="2400" dirty="0" smtClean="0">
                <a:solidFill>
                  <a:schemeClr val="tx1"/>
                </a:solidFill>
              </a:rPr>
              <a:t>API</a:t>
            </a:r>
            <a:r>
              <a:rPr lang="zh-CN" altLang="en-US" sz="2400" dirty="0" smtClean="0">
                <a:solidFill>
                  <a:schemeClr val="tx1"/>
                </a:solidFill>
              </a:rPr>
              <a:t>创建聚类数据，使用</a:t>
            </a:r>
            <a:r>
              <a:rPr lang="en-US" altLang="zh-CN" sz="2400" dirty="0" smtClean="0">
                <a:solidFill>
                  <a:schemeClr val="tx1"/>
                </a:solidFill>
              </a:rPr>
              <a:t>K-means</a:t>
            </a:r>
            <a:r>
              <a:rPr lang="zh-CN" altLang="en-US" sz="2400" dirty="0" smtClean="0">
                <a:solidFill>
                  <a:schemeClr val="tx1"/>
                </a:solidFill>
              </a:rPr>
              <a:t>算法对数据进行分类操作，并获得聚类中心点以及总的样本簇中心点距离和值</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案例</a:t>
            </a:r>
            <a:endParaRPr lang="zh-CN" altLang="en-US" dirty="0"/>
          </a:p>
        </p:txBody>
      </p:sp>
      <p:pic>
        <p:nvPicPr>
          <p:cNvPr id="2" name="图片 1"/>
          <p:cNvPicPr>
            <a:picLocks noChangeAspect="1"/>
          </p:cNvPicPr>
          <p:nvPr/>
        </p:nvPicPr>
        <p:blipFill>
          <a:blip r:embed="rId1"/>
          <a:stretch>
            <a:fillRect/>
          </a:stretch>
        </p:blipFill>
        <p:spPr>
          <a:xfrm>
            <a:off x="1354381" y="5885995"/>
            <a:ext cx="9538474" cy="832331"/>
          </a:xfrm>
          <a:prstGeom prst="rect">
            <a:avLst/>
          </a:prstGeom>
        </p:spPr>
      </p:pic>
      <p:pic>
        <p:nvPicPr>
          <p:cNvPr id="5" name="图片 4"/>
          <p:cNvPicPr>
            <a:picLocks noChangeAspect="1"/>
          </p:cNvPicPr>
          <p:nvPr/>
        </p:nvPicPr>
        <p:blipFill>
          <a:blip r:embed="rId2"/>
          <a:stretch>
            <a:fillRect/>
          </a:stretch>
        </p:blipFill>
        <p:spPr>
          <a:xfrm>
            <a:off x="1354381" y="4869548"/>
            <a:ext cx="9675608" cy="905342"/>
          </a:xfrm>
          <a:prstGeom prst="rect">
            <a:avLst/>
          </a:prstGeom>
        </p:spPr>
      </p:pic>
      <p:pic>
        <p:nvPicPr>
          <p:cNvPr id="9" name="图片 8"/>
          <p:cNvPicPr>
            <a:picLocks noChangeAspect="1"/>
          </p:cNvPicPr>
          <p:nvPr/>
        </p:nvPicPr>
        <p:blipFill>
          <a:blip r:embed="rId3"/>
          <a:stretch>
            <a:fillRect/>
          </a:stretch>
        </p:blipFill>
        <p:spPr>
          <a:xfrm>
            <a:off x="5250771" y="2194917"/>
            <a:ext cx="2386090" cy="2746777"/>
          </a:xfrm>
          <a:prstGeom prst="rect">
            <a:avLst/>
          </a:prstGeom>
        </p:spPr>
      </p:pic>
      <p:pic>
        <p:nvPicPr>
          <p:cNvPr id="10" name="图片 9"/>
          <p:cNvPicPr>
            <a:picLocks noChangeAspect="1"/>
          </p:cNvPicPr>
          <p:nvPr/>
        </p:nvPicPr>
        <p:blipFill>
          <a:blip r:embed="rId4"/>
          <a:stretch>
            <a:fillRect/>
          </a:stretch>
        </p:blipFill>
        <p:spPr>
          <a:xfrm>
            <a:off x="1560082" y="2182852"/>
            <a:ext cx="2178402" cy="2686696"/>
          </a:xfrm>
          <a:prstGeom prst="rect">
            <a:avLst/>
          </a:prstGeom>
        </p:spPr>
      </p:pic>
      <p:pic>
        <p:nvPicPr>
          <p:cNvPr id="11" name="图片 10"/>
          <p:cNvPicPr>
            <a:picLocks noChangeAspect="1"/>
          </p:cNvPicPr>
          <p:nvPr/>
        </p:nvPicPr>
        <p:blipFill>
          <a:blip r:embed="rId5"/>
          <a:stretch>
            <a:fillRect/>
          </a:stretch>
        </p:blipFill>
        <p:spPr>
          <a:xfrm>
            <a:off x="9207185" y="2182852"/>
            <a:ext cx="2304335" cy="27709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K-means</a:t>
            </a:r>
            <a:r>
              <a:rPr lang="zh-CN" altLang="en-US" dirty="0"/>
              <a:t>案例</a:t>
            </a:r>
            <a:endParaRPr lang="zh-CN" altLang="en-US" dirty="0"/>
          </a:p>
        </p:txBody>
      </p:sp>
      <p:pic>
        <p:nvPicPr>
          <p:cNvPr id="2" name="图片 1"/>
          <p:cNvPicPr>
            <a:picLocks noChangeAspect="1"/>
          </p:cNvPicPr>
          <p:nvPr/>
        </p:nvPicPr>
        <p:blipFill>
          <a:blip r:embed="rId1"/>
          <a:stretch>
            <a:fillRect/>
          </a:stretch>
        </p:blipFill>
        <p:spPr>
          <a:xfrm>
            <a:off x="1538456" y="1014542"/>
            <a:ext cx="8674584" cy="50657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2500" lnSpcReduction="10000"/>
          </a:bodyPr>
          <a:lstStyle/>
          <a:p>
            <a:pPr>
              <a:lnSpc>
                <a:spcPct val="150000"/>
              </a:lnSpc>
            </a:pPr>
            <a:r>
              <a:rPr lang="zh-CN" altLang="en-US" sz="2400" dirty="0" smtClean="0">
                <a:solidFill>
                  <a:schemeClr val="tx1"/>
                </a:solidFill>
              </a:rPr>
              <a:t>解决</a:t>
            </a:r>
            <a:r>
              <a:rPr lang="en-US" altLang="zh-CN" sz="2400" dirty="0" smtClean="0">
                <a:solidFill>
                  <a:schemeClr val="tx1"/>
                </a:solidFill>
              </a:rPr>
              <a:t>K-Means</a:t>
            </a:r>
            <a:r>
              <a:rPr lang="zh-CN" altLang="en-US" sz="2400" dirty="0" smtClean="0">
                <a:solidFill>
                  <a:schemeClr val="tx1"/>
                </a:solidFill>
              </a:rPr>
              <a:t>算法对初始簇心比较敏感的问题，二分</a:t>
            </a:r>
            <a:r>
              <a:rPr lang="en-US" altLang="zh-CN" sz="2400" dirty="0" smtClean="0">
                <a:solidFill>
                  <a:schemeClr val="tx1"/>
                </a:solidFill>
              </a:rPr>
              <a:t>K-Means</a:t>
            </a:r>
            <a:r>
              <a:rPr lang="zh-CN" altLang="en-US" sz="2400" dirty="0" smtClean="0">
                <a:solidFill>
                  <a:schemeClr val="tx1"/>
                </a:solidFill>
              </a:rPr>
              <a:t>算法是一种弱化初始质心的一种算法，具体思路步骤如下：</a:t>
            </a:r>
            <a:endParaRPr lang="zh-CN" altLang="en-US" sz="2400" dirty="0" smtClean="0">
              <a:solidFill>
                <a:schemeClr val="tx1"/>
              </a:solidFill>
            </a:endParaRPr>
          </a:p>
          <a:p>
            <a:pPr lvl="1">
              <a:lnSpc>
                <a:spcPct val="150000"/>
              </a:lnSpc>
            </a:pPr>
            <a:r>
              <a:rPr lang="zh-CN" altLang="en-US" sz="2055" dirty="0" smtClean="0">
                <a:solidFill>
                  <a:schemeClr val="tx1"/>
                </a:solidFill>
              </a:rPr>
              <a:t>将所有样本数据作为一个簇放到一个队列中</a:t>
            </a:r>
            <a:endParaRPr lang="zh-CN" altLang="en-US" sz="2055" dirty="0" smtClean="0">
              <a:solidFill>
                <a:schemeClr val="tx1"/>
              </a:solidFill>
            </a:endParaRPr>
          </a:p>
          <a:p>
            <a:pPr lvl="1">
              <a:lnSpc>
                <a:spcPct val="150000"/>
              </a:lnSpc>
            </a:pPr>
            <a:r>
              <a:rPr lang="zh-CN" altLang="en-US" sz="2055" dirty="0" smtClean="0">
                <a:solidFill>
                  <a:schemeClr val="tx1"/>
                </a:solidFill>
              </a:rPr>
              <a:t>从队列中选择一个簇进行</a:t>
            </a:r>
            <a:r>
              <a:rPr lang="en-US" altLang="zh-CN" sz="2055" dirty="0" smtClean="0">
                <a:solidFill>
                  <a:schemeClr val="tx1"/>
                </a:solidFill>
              </a:rPr>
              <a:t>K-means</a:t>
            </a:r>
            <a:r>
              <a:rPr lang="zh-CN" altLang="en-US" sz="2055" dirty="0" smtClean="0">
                <a:solidFill>
                  <a:schemeClr val="tx1"/>
                </a:solidFill>
              </a:rPr>
              <a:t>算法划分，划分为两个子簇，并将子簇添加到队列中</a:t>
            </a:r>
            <a:endParaRPr lang="zh-CN" altLang="en-US" sz="2055" dirty="0" smtClean="0">
              <a:solidFill>
                <a:schemeClr val="tx1"/>
              </a:solidFill>
            </a:endParaRPr>
          </a:p>
          <a:p>
            <a:pPr lvl="1">
              <a:lnSpc>
                <a:spcPct val="150000"/>
              </a:lnSpc>
            </a:pPr>
            <a:r>
              <a:rPr lang="zh-CN" altLang="en-US" sz="2055" dirty="0" smtClean="0">
                <a:solidFill>
                  <a:schemeClr val="tx1"/>
                </a:solidFill>
              </a:rPr>
              <a:t>循环迭代第二步操作，直到中止条件达到</a:t>
            </a:r>
            <a:r>
              <a:rPr lang="en-US" altLang="zh-CN" sz="2055" dirty="0" smtClean="0">
                <a:solidFill>
                  <a:schemeClr val="tx1"/>
                </a:solidFill>
              </a:rPr>
              <a:t>(</a:t>
            </a:r>
            <a:r>
              <a:rPr lang="zh-CN" altLang="en-US" sz="2055" dirty="0" smtClean="0">
                <a:solidFill>
                  <a:schemeClr val="tx1"/>
                </a:solidFill>
              </a:rPr>
              <a:t>主要是聚簇数量</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队列中的簇就是最终的分类簇集合</a:t>
            </a:r>
            <a:endParaRPr lang="zh-CN" altLang="en-US" sz="2055" dirty="0" smtClean="0">
              <a:solidFill>
                <a:schemeClr val="tx1"/>
              </a:solidFill>
            </a:endParaRPr>
          </a:p>
          <a:p>
            <a:pPr>
              <a:lnSpc>
                <a:spcPct val="150000"/>
              </a:lnSpc>
            </a:pPr>
            <a:r>
              <a:rPr lang="zh-CN" altLang="en-US" sz="2400" dirty="0" smtClean="0">
                <a:solidFill>
                  <a:schemeClr val="tx1"/>
                </a:solidFill>
              </a:rPr>
              <a:t>从队列中选择划分聚簇的规则一般有两种方式；分别如下：</a:t>
            </a:r>
            <a:endParaRPr lang="zh-CN" altLang="en-US" sz="2400" dirty="0" smtClean="0">
              <a:solidFill>
                <a:schemeClr val="tx1"/>
              </a:solidFill>
            </a:endParaRPr>
          </a:p>
          <a:p>
            <a:pPr lvl="1">
              <a:lnSpc>
                <a:spcPct val="150000"/>
              </a:lnSpc>
            </a:pPr>
            <a:r>
              <a:rPr lang="zh-CN" altLang="en-US" sz="2055" dirty="0" smtClean="0">
                <a:solidFill>
                  <a:schemeClr val="tx1"/>
                </a:solidFill>
              </a:rPr>
              <a:t>对所有簇计算误差和</a:t>
            </a:r>
            <a:r>
              <a:rPr lang="en-US" altLang="zh-CN" sz="2055" dirty="0" smtClean="0">
                <a:solidFill>
                  <a:schemeClr val="tx1"/>
                </a:solidFill>
              </a:rPr>
              <a:t>SSE(SSE</a:t>
            </a:r>
            <a:r>
              <a:rPr lang="zh-CN" altLang="en-US" sz="2055" dirty="0" smtClean="0">
                <a:solidFill>
                  <a:schemeClr val="tx1"/>
                </a:solidFill>
              </a:rPr>
              <a:t>也可以认为是距离函数的一种变种</a:t>
            </a:r>
            <a:r>
              <a:rPr lang="en-US" altLang="zh-CN" sz="2055" dirty="0" smtClean="0">
                <a:solidFill>
                  <a:schemeClr val="tx1"/>
                </a:solidFill>
              </a:rPr>
              <a:t>)</a:t>
            </a:r>
            <a:r>
              <a:rPr lang="zh-CN" altLang="en-US" sz="2055" dirty="0" smtClean="0">
                <a:solidFill>
                  <a:schemeClr val="tx1"/>
                </a:solidFill>
              </a:rPr>
              <a:t>，选择</a:t>
            </a:r>
            <a:r>
              <a:rPr lang="en-US" altLang="zh-CN" sz="2055" dirty="0" smtClean="0">
                <a:solidFill>
                  <a:schemeClr val="tx1"/>
                </a:solidFill>
              </a:rPr>
              <a:t>SSE</a:t>
            </a:r>
            <a:r>
              <a:rPr lang="zh-CN" altLang="en-US" sz="2055" dirty="0" smtClean="0">
                <a:solidFill>
                  <a:schemeClr val="tx1"/>
                </a:solidFill>
              </a:rPr>
              <a:t>最大的聚簇进行划分操作</a:t>
            </a:r>
            <a:r>
              <a:rPr lang="en-US" altLang="zh-CN" sz="2055" dirty="0" smtClean="0">
                <a:solidFill>
                  <a:schemeClr val="tx1"/>
                </a:solidFill>
              </a:rPr>
              <a:t>(</a:t>
            </a:r>
            <a:r>
              <a:rPr lang="zh-CN" altLang="en-US" sz="2055" dirty="0" smtClean="0">
                <a:solidFill>
                  <a:schemeClr val="tx1"/>
                </a:solidFill>
              </a:rPr>
              <a:t>优选这种策略</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选择样本数据量最多的簇进行划分操作</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二分</a:t>
            </a:r>
            <a:r>
              <a:rPr lang="en-US" altLang="zh-CN" dirty="0"/>
              <a:t>K-Means</a:t>
            </a:r>
            <a:r>
              <a:rPr lang="zh-CN" altLang="en-US" dirty="0"/>
              <a:t>算法</a:t>
            </a:r>
            <a:endParaRPr lang="zh-CN" altLang="en-US" dirty="0"/>
          </a:p>
        </p:txBody>
      </p:sp>
      <p:graphicFrame>
        <p:nvGraphicFramePr>
          <p:cNvPr id="2" name="对象 1">
            <a:hlinkClick r:id="" action="ppaction://ole?verb=0"/>
          </p:cNvPr>
          <p:cNvGraphicFramePr>
            <a:graphicFrameLocks noChangeAspect="1"/>
          </p:cNvGraphicFramePr>
          <p:nvPr/>
        </p:nvGraphicFramePr>
        <p:xfrm>
          <a:off x="5768182" y="5562334"/>
          <a:ext cx="2867764" cy="956133"/>
        </p:xfrm>
        <a:graphic>
          <a:graphicData uri="http://schemas.openxmlformats.org/presentationml/2006/ole">
            <mc:AlternateContent xmlns:mc="http://schemas.openxmlformats.org/markup-compatibility/2006">
              <mc:Choice xmlns:v="urn:schemas-microsoft-com:vml" Requires="v">
                <p:oleObj spid="_x0000_s6200" name="" r:id="rId1" imgW="1371600" imgH="457200" progId="Equation.KSEE3">
                  <p:embed/>
                </p:oleObj>
              </mc:Choice>
              <mc:Fallback>
                <p:oleObj name="" r:id="rId1" imgW="1371600" imgH="457200" progId="Equation.KSEE3">
                  <p:embed/>
                  <p:pic>
                    <p:nvPicPr>
                      <p:cNvPr id="0" name="图片 6144"/>
                      <p:cNvPicPr/>
                      <p:nvPr/>
                    </p:nvPicPr>
                    <p:blipFill>
                      <a:blip r:embed="rId2"/>
                      <a:stretch>
                        <a:fillRect/>
                      </a:stretch>
                    </p:blipFill>
                    <p:spPr>
                      <a:xfrm>
                        <a:off x="5768182" y="5562334"/>
                        <a:ext cx="2867764" cy="95613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二分</a:t>
            </a:r>
            <a:r>
              <a:rPr lang="en-US" altLang="zh-CN" dirty="0"/>
              <a:t>K-Means</a:t>
            </a:r>
            <a:r>
              <a:rPr lang="zh-CN" altLang="en-US" dirty="0"/>
              <a:t>算法</a:t>
            </a:r>
            <a:endParaRPr lang="zh-CN" altLang="en-US" dirty="0"/>
          </a:p>
        </p:txBody>
      </p:sp>
      <p:sp>
        <p:nvSpPr>
          <p:cNvPr id="2" name="内容占位符 1"/>
          <p:cNvSpPr>
            <a:spLocks noGrp="1"/>
          </p:cNvSpPr>
          <p:nvPr>
            <p:ph idx="1"/>
          </p:nvPr>
        </p:nvSpPr>
        <p:spPr/>
        <p:txBody>
          <a:bodyPr/>
          <a:p>
            <a:endParaRPr lang="zh-CN" altLang="en-US"/>
          </a:p>
        </p:txBody>
      </p:sp>
      <p:pic>
        <p:nvPicPr>
          <p:cNvPr id="7" name="图片 6"/>
          <p:cNvPicPr>
            <a:picLocks noChangeAspect="1"/>
          </p:cNvPicPr>
          <p:nvPr/>
        </p:nvPicPr>
        <p:blipFill>
          <a:blip r:embed="rId1"/>
          <a:stretch>
            <a:fillRect/>
          </a:stretch>
        </p:blipFill>
        <p:spPr>
          <a:xfrm>
            <a:off x="303650" y="1239925"/>
            <a:ext cx="11584065" cy="458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solidFill>
                  <a:schemeClr val="tx1"/>
                </a:solidFill>
              </a:rPr>
              <a:t>解决</a:t>
            </a:r>
            <a:r>
              <a:rPr lang="en-US" altLang="zh-CN" sz="2400" dirty="0" smtClean="0">
                <a:solidFill>
                  <a:schemeClr val="tx1"/>
                </a:solidFill>
              </a:rPr>
              <a:t>K-Means</a:t>
            </a:r>
            <a:r>
              <a:rPr lang="zh-CN" altLang="en-US" sz="2400" dirty="0" smtClean="0">
                <a:solidFill>
                  <a:schemeClr val="tx1"/>
                </a:solidFill>
              </a:rPr>
              <a:t>算法对初始簇心比较敏感的问题，</a:t>
            </a:r>
            <a:r>
              <a:rPr lang="en-US" altLang="zh-CN" sz="2400" dirty="0" smtClean="0">
                <a:solidFill>
                  <a:schemeClr val="tx1"/>
                </a:solidFill>
              </a:rPr>
              <a:t>K-Means++</a:t>
            </a:r>
            <a:r>
              <a:rPr lang="zh-CN" altLang="en-US" sz="2400" dirty="0" smtClean="0">
                <a:solidFill>
                  <a:schemeClr val="tx1"/>
                </a:solidFill>
              </a:rPr>
              <a:t>算法和</a:t>
            </a:r>
            <a:r>
              <a:rPr lang="en-US" altLang="zh-CN" sz="2400" dirty="0" smtClean="0">
                <a:solidFill>
                  <a:schemeClr val="tx1"/>
                </a:solidFill>
              </a:rPr>
              <a:t>K-Means</a:t>
            </a:r>
            <a:r>
              <a:rPr lang="zh-CN" altLang="en-US" sz="2400" dirty="0" smtClean="0">
                <a:solidFill>
                  <a:schemeClr val="tx1"/>
                </a:solidFill>
              </a:rPr>
              <a:t>算法的区别主要在于</a:t>
            </a:r>
            <a:r>
              <a:rPr lang="zh-CN" altLang="en-US" sz="2400" b="1" dirty="0" smtClean="0">
                <a:solidFill>
                  <a:srgbClr val="FF0000"/>
                </a:solidFill>
              </a:rPr>
              <a:t>初始的</a:t>
            </a:r>
            <a:r>
              <a:rPr lang="en-US" altLang="zh-CN" sz="2400" b="1" dirty="0" smtClean="0">
                <a:solidFill>
                  <a:srgbClr val="FF0000"/>
                </a:solidFill>
              </a:rPr>
              <a:t>K</a:t>
            </a:r>
            <a:r>
              <a:rPr lang="zh-CN" altLang="en-US" sz="2400" b="1" dirty="0" smtClean="0">
                <a:solidFill>
                  <a:srgbClr val="FF0000"/>
                </a:solidFill>
              </a:rPr>
              <a:t>个中心点</a:t>
            </a:r>
            <a:r>
              <a:rPr lang="zh-CN" altLang="en-US" sz="2400" dirty="0" smtClean="0">
                <a:solidFill>
                  <a:schemeClr val="tx1"/>
                </a:solidFill>
              </a:rPr>
              <a:t>的选择方面，</a:t>
            </a:r>
            <a:r>
              <a:rPr lang="en-US" altLang="zh-CN" sz="2400" dirty="0" smtClean="0">
                <a:solidFill>
                  <a:schemeClr val="tx1"/>
                </a:solidFill>
              </a:rPr>
              <a:t>K-Means</a:t>
            </a:r>
            <a:r>
              <a:rPr lang="zh-CN" altLang="en-US" sz="2400" dirty="0" smtClean="0">
                <a:solidFill>
                  <a:schemeClr val="tx1"/>
                </a:solidFill>
              </a:rPr>
              <a:t>算法使用随机给定的方式，</a:t>
            </a:r>
            <a:r>
              <a:rPr lang="en-US" altLang="zh-CN" sz="2400" dirty="0" smtClean="0">
                <a:solidFill>
                  <a:schemeClr val="tx1"/>
                </a:solidFill>
              </a:rPr>
              <a:t>K-Means++</a:t>
            </a:r>
            <a:r>
              <a:rPr lang="zh-CN" altLang="en-US" sz="2400" dirty="0" smtClean="0">
                <a:solidFill>
                  <a:schemeClr val="tx1"/>
                </a:solidFill>
              </a:rPr>
              <a:t>算法采用下列步骤给定</a:t>
            </a:r>
            <a:r>
              <a:rPr lang="en-US" altLang="zh-CN" sz="2400" dirty="0" smtClean="0">
                <a:solidFill>
                  <a:schemeClr val="tx1"/>
                </a:solidFill>
              </a:rPr>
              <a:t>K</a:t>
            </a:r>
            <a:r>
              <a:rPr lang="zh-CN" altLang="en-US" sz="2400" dirty="0" smtClean="0">
                <a:solidFill>
                  <a:schemeClr val="tx1"/>
                </a:solidFill>
              </a:rPr>
              <a:t>个初始质点：</a:t>
            </a:r>
            <a:endParaRPr lang="zh-CN" altLang="en-US" sz="2400" dirty="0" smtClean="0">
              <a:solidFill>
                <a:schemeClr val="tx1"/>
              </a:solidFill>
            </a:endParaRPr>
          </a:p>
          <a:p>
            <a:pPr lvl="1">
              <a:lnSpc>
                <a:spcPct val="150000"/>
              </a:lnSpc>
            </a:pPr>
            <a:r>
              <a:rPr lang="zh-CN" altLang="en-US" sz="2055" dirty="0" smtClean="0">
                <a:solidFill>
                  <a:schemeClr val="tx1"/>
                </a:solidFill>
              </a:rPr>
              <a:t>从数据集中任选一个节点作为第一个聚类中心</a:t>
            </a:r>
            <a:endParaRPr lang="zh-CN" altLang="en-US" sz="2055" dirty="0" smtClean="0">
              <a:solidFill>
                <a:schemeClr val="tx1"/>
              </a:solidFill>
            </a:endParaRPr>
          </a:p>
          <a:p>
            <a:pPr lvl="1">
              <a:lnSpc>
                <a:spcPct val="150000"/>
              </a:lnSpc>
            </a:pPr>
            <a:r>
              <a:rPr lang="zh-CN" altLang="en-US" sz="2055" dirty="0" smtClean="0">
                <a:solidFill>
                  <a:schemeClr val="tx1"/>
                </a:solidFill>
              </a:rPr>
              <a:t>对数据集中的每个点</a:t>
            </a:r>
            <a:r>
              <a:rPr lang="en-US" altLang="zh-CN" sz="2055" dirty="0" smtClean="0">
                <a:solidFill>
                  <a:schemeClr val="tx1"/>
                </a:solidFill>
              </a:rPr>
              <a:t>x</a:t>
            </a:r>
            <a:r>
              <a:rPr lang="zh-CN" altLang="en-US" sz="2055" dirty="0" smtClean="0">
                <a:solidFill>
                  <a:schemeClr val="tx1"/>
                </a:solidFill>
              </a:rPr>
              <a:t>，计算</a:t>
            </a:r>
            <a:r>
              <a:rPr lang="en-US" altLang="zh-CN" sz="2055" dirty="0" smtClean="0">
                <a:solidFill>
                  <a:schemeClr val="tx1"/>
                </a:solidFill>
              </a:rPr>
              <a:t>x</a:t>
            </a:r>
            <a:r>
              <a:rPr lang="zh-CN" altLang="en-US" sz="2055" dirty="0" smtClean="0">
                <a:solidFill>
                  <a:schemeClr val="tx1"/>
                </a:solidFill>
              </a:rPr>
              <a:t>到所有已有聚类中心点的距离和</a:t>
            </a:r>
            <a:r>
              <a:rPr lang="en-US" altLang="zh-CN" sz="2055" dirty="0" smtClean="0">
                <a:solidFill>
                  <a:schemeClr val="tx1"/>
                </a:solidFill>
              </a:rPr>
              <a:t>D(X)</a:t>
            </a:r>
            <a:r>
              <a:rPr lang="zh-CN" altLang="en-US" sz="2055" dirty="0" smtClean="0">
                <a:solidFill>
                  <a:schemeClr val="tx1"/>
                </a:solidFill>
              </a:rPr>
              <a:t>，基于</a:t>
            </a:r>
            <a:r>
              <a:rPr lang="en-US" altLang="zh-CN" sz="2055" dirty="0" smtClean="0">
                <a:solidFill>
                  <a:schemeClr val="tx1"/>
                </a:solidFill>
              </a:rPr>
              <a:t>D(X)</a:t>
            </a:r>
            <a:r>
              <a:rPr lang="zh-CN" altLang="en-US" sz="2055" dirty="0" smtClean="0">
                <a:solidFill>
                  <a:schemeClr val="tx1"/>
                </a:solidFill>
              </a:rPr>
              <a:t>采用线性概率选择出下一个聚类中心点</a:t>
            </a:r>
            <a:r>
              <a:rPr lang="en-US" altLang="zh-CN" sz="2055" dirty="0" smtClean="0">
                <a:solidFill>
                  <a:schemeClr val="tx1"/>
                </a:solidFill>
              </a:rPr>
              <a:t>(</a:t>
            </a:r>
            <a:r>
              <a:rPr lang="zh-CN" altLang="en-US" sz="2055" dirty="0" smtClean="0">
                <a:solidFill>
                  <a:schemeClr val="tx1"/>
                </a:solidFill>
              </a:rPr>
              <a:t>距离较远的一个点成为新增的一个聚类中心点</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重复步骤</a:t>
            </a:r>
            <a:r>
              <a:rPr lang="en-US" altLang="zh-CN" sz="2055" dirty="0" smtClean="0">
                <a:solidFill>
                  <a:schemeClr val="tx1"/>
                </a:solidFill>
              </a:rPr>
              <a:t>2</a:t>
            </a:r>
            <a:r>
              <a:rPr lang="zh-CN" altLang="en-US" sz="2055" dirty="0" smtClean="0">
                <a:solidFill>
                  <a:schemeClr val="tx1"/>
                </a:solidFill>
              </a:rPr>
              <a:t>直到找到</a:t>
            </a:r>
            <a:r>
              <a:rPr lang="en-US" altLang="zh-CN" sz="2055" dirty="0" smtClean="0">
                <a:solidFill>
                  <a:schemeClr val="tx1"/>
                </a:solidFill>
              </a:rPr>
              <a:t>k</a:t>
            </a:r>
            <a:r>
              <a:rPr lang="zh-CN" altLang="en-US" sz="2055" dirty="0" smtClean="0">
                <a:solidFill>
                  <a:schemeClr val="tx1"/>
                </a:solidFill>
              </a:rPr>
              <a:t>个聚类中心点</a:t>
            </a:r>
            <a:endParaRPr lang="zh-CN" altLang="en-US" sz="2055" dirty="0" smtClean="0">
              <a:solidFill>
                <a:schemeClr val="tx1"/>
              </a:solidFill>
            </a:endParaRPr>
          </a:p>
          <a:p>
            <a:pPr>
              <a:lnSpc>
                <a:spcPct val="150000"/>
              </a:lnSpc>
            </a:pPr>
            <a:r>
              <a:rPr lang="zh-CN" altLang="en-US" sz="2400" dirty="0" smtClean="0">
                <a:solidFill>
                  <a:schemeClr val="tx1"/>
                </a:solidFill>
              </a:rPr>
              <a:t>缺点：由于聚类中心点选择过程中的内在有序性，在扩展方面存在着性能方面的问题</a:t>
            </a:r>
            <a:r>
              <a:rPr lang="en-US" altLang="zh-CN" sz="2400" dirty="0" smtClean="0">
                <a:solidFill>
                  <a:schemeClr val="tx1"/>
                </a:solidFill>
              </a:rPr>
              <a:t>(</a:t>
            </a:r>
            <a:r>
              <a:rPr lang="zh-CN" altLang="en-US" sz="2400" dirty="0" smtClean="0">
                <a:solidFill>
                  <a:schemeClr val="tx1"/>
                </a:solidFill>
              </a:rPr>
              <a:t>第</a:t>
            </a:r>
            <a:r>
              <a:rPr lang="en-US" altLang="zh-CN" sz="2400" dirty="0" smtClean="0">
                <a:solidFill>
                  <a:schemeClr val="tx1"/>
                </a:solidFill>
              </a:rPr>
              <a:t>k</a:t>
            </a:r>
            <a:r>
              <a:rPr lang="zh-CN" altLang="en-US" sz="2400" dirty="0" smtClean="0">
                <a:solidFill>
                  <a:schemeClr val="tx1"/>
                </a:solidFill>
              </a:rPr>
              <a:t>个聚类中心点的选择依赖前</a:t>
            </a:r>
            <a:r>
              <a:rPr lang="en-US" altLang="zh-CN" sz="2400" dirty="0" smtClean="0">
                <a:solidFill>
                  <a:schemeClr val="tx1"/>
                </a:solidFill>
              </a:rPr>
              <a:t>k-1</a:t>
            </a:r>
            <a:r>
              <a:rPr lang="zh-CN" altLang="en-US" sz="2400" dirty="0" smtClean="0">
                <a:solidFill>
                  <a:schemeClr val="tx1"/>
                </a:solidFill>
              </a:rPr>
              <a:t>个聚类中心点的值</a:t>
            </a:r>
            <a:r>
              <a:rPr lang="en-US" altLang="zh-CN" sz="2400" dirty="0" smtClean="0">
                <a:solidFill>
                  <a:schemeClr val="tx1"/>
                </a:solidFill>
              </a:rPr>
              <a:t>)</a:t>
            </a:r>
            <a:endParaRPr lang="en-US" altLang="zh-CN" sz="2400"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t>课上课下“九字”真言</a:t>
            </a:r>
            <a:endParaRPr lang="en-US" altLang="zh-CN" sz="2400" dirty="0" smtClean="0"/>
          </a:p>
          <a:p>
            <a:pPr lvl="1">
              <a:lnSpc>
                <a:spcPct val="150000"/>
              </a:lnSpc>
            </a:pPr>
            <a:r>
              <a:rPr lang="zh-CN" altLang="en-US" sz="2000" dirty="0" smtClean="0"/>
              <a:t>认真听，</a:t>
            </a:r>
            <a:r>
              <a:rPr lang="zh-CN" altLang="en-US" sz="2000" b="1" dirty="0" smtClean="0">
                <a:solidFill>
                  <a:srgbClr val="FF0000"/>
                </a:solidFill>
              </a:rPr>
              <a:t>善摘录，勤思考</a:t>
            </a:r>
            <a:endParaRPr lang="en-US" altLang="zh-CN" sz="2000" dirty="0" smtClean="0"/>
          </a:p>
          <a:p>
            <a:pPr lvl="1">
              <a:lnSpc>
                <a:spcPct val="150000"/>
              </a:lnSpc>
            </a:pPr>
            <a:r>
              <a:rPr lang="zh-CN" altLang="en-US" sz="2000" b="1" dirty="0" smtClean="0">
                <a:solidFill>
                  <a:srgbClr val="FF0000"/>
                </a:solidFill>
              </a:rPr>
              <a:t>多温故，乐实践</a:t>
            </a:r>
            <a:r>
              <a:rPr lang="zh-CN" altLang="en-US" sz="2000" dirty="0" smtClean="0"/>
              <a:t>，再发散</a:t>
            </a:r>
            <a:endParaRPr lang="en-US" altLang="zh-CN" sz="2000" dirty="0" smtClean="0"/>
          </a:p>
          <a:p>
            <a:pPr>
              <a:lnSpc>
                <a:spcPct val="150000"/>
              </a:lnSpc>
            </a:pPr>
            <a:r>
              <a:rPr lang="zh-CN" altLang="en-US" sz="2400" dirty="0" smtClean="0"/>
              <a:t>四不原则</a:t>
            </a:r>
            <a:endParaRPr lang="en-US" altLang="zh-CN" sz="2400" dirty="0" smtClean="0"/>
          </a:p>
          <a:p>
            <a:pPr lvl="1">
              <a:lnSpc>
                <a:spcPct val="150000"/>
              </a:lnSpc>
            </a:pPr>
            <a:r>
              <a:rPr lang="zh-CN" altLang="en-US" sz="2000" dirty="0" smtClean="0">
                <a:solidFill>
                  <a:srgbClr val="FF0000"/>
                </a:solidFill>
              </a:rPr>
              <a:t>不懒散惰性，不迟到早退</a:t>
            </a:r>
            <a:endParaRPr lang="en-US" altLang="zh-CN" sz="2000" dirty="0" smtClean="0">
              <a:solidFill>
                <a:srgbClr val="FF0000"/>
              </a:solidFill>
            </a:endParaRPr>
          </a:p>
          <a:p>
            <a:pPr lvl="1">
              <a:lnSpc>
                <a:spcPct val="150000"/>
              </a:lnSpc>
            </a:pPr>
            <a:r>
              <a:rPr lang="zh-CN" altLang="en-US" sz="2000" dirty="0" smtClean="0">
                <a:solidFill>
                  <a:srgbClr val="FF0000"/>
                </a:solidFill>
              </a:rPr>
              <a:t>不请假旷课，不拖延作业</a:t>
            </a:r>
            <a:endParaRPr lang="en-US" altLang="zh-CN" sz="2000" dirty="0" smtClean="0">
              <a:solidFill>
                <a:srgbClr val="FF0000"/>
              </a:solidFill>
            </a:endParaRPr>
          </a:p>
          <a:p>
            <a:pPr>
              <a:lnSpc>
                <a:spcPct val="150000"/>
              </a:lnSpc>
            </a:pPr>
            <a:r>
              <a:rPr lang="zh-CN" altLang="en-US" sz="2400" dirty="0" smtClean="0"/>
              <a:t>一点注意事项</a:t>
            </a:r>
            <a:endParaRPr lang="en-US" altLang="zh-CN" sz="2400" dirty="0" smtClean="0"/>
          </a:p>
          <a:p>
            <a:pPr lvl="1">
              <a:lnSpc>
                <a:spcPct val="150000"/>
              </a:lnSpc>
            </a:pPr>
            <a:r>
              <a:rPr lang="zh-CN" altLang="en-US" sz="2000" dirty="0" smtClean="0"/>
              <a:t>违反“四不原则”，不推荐就业</a:t>
            </a:r>
            <a:endParaRPr lang="en-US" altLang="zh-CN" sz="2000" dirty="0" smtClean="0"/>
          </a:p>
        </p:txBody>
      </p:sp>
      <p:sp>
        <p:nvSpPr>
          <p:cNvPr id="3" name="标题 2"/>
          <p:cNvSpPr>
            <a:spLocks noGrp="1"/>
          </p:cNvSpPr>
          <p:nvPr>
            <p:ph type="title"/>
          </p:nvPr>
        </p:nvSpPr>
        <p:spPr/>
        <p:txBody>
          <a:bodyPr/>
          <a:lstStyle/>
          <a:p>
            <a:r>
              <a:rPr lang="zh-CN" altLang="en-US" dirty="0" smtClean="0"/>
              <a:t>课程要求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解决</a:t>
            </a:r>
            <a:r>
              <a:rPr lang="en-US" altLang="zh-CN" sz="2400" dirty="0" smtClean="0">
                <a:solidFill>
                  <a:schemeClr val="tx1"/>
                </a:solidFill>
              </a:rPr>
              <a:t>K-Means++</a:t>
            </a:r>
            <a:r>
              <a:rPr lang="zh-CN" altLang="en-US" sz="2400" dirty="0" smtClean="0">
                <a:solidFill>
                  <a:schemeClr val="tx1"/>
                </a:solidFill>
              </a:rPr>
              <a:t>算法缺点而产生的一种算法；主要思路是改变每次遍历时候的取样规则，并非按照</a:t>
            </a:r>
            <a:r>
              <a:rPr lang="en-US" altLang="zh-CN" sz="2400" dirty="0" smtClean="0">
                <a:solidFill>
                  <a:schemeClr val="tx1"/>
                </a:solidFill>
              </a:rPr>
              <a:t>K-Means++</a:t>
            </a:r>
            <a:r>
              <a:rPr lang="zh-CN" altLang="en-US" sz="2400" dirty="0" smtClean="0">
                <a:solidFill>
                  <a:schemeClr val="tx1"/>
                </a:solidFill>
              </a:rPr>
              <a:t>算法每次遍历只获取一个样本，而是每次获取</a:t>
            </a:r>
            <a:r>
              <a:rPr lang="en-US" altLang="zh-CN" sz="2400" dirty="0" smtClean="0">
                <a:solidFill>
                  <a:schemeClr val="tx1"/>
                </a:solidFill>
              </a:rPr>
              <a:t>K</a:t>
            </a:r>
            <a:r>
              <a:rPr lang="zh-CN" altLang="en-US" sz="2400" dirty="0" smtClean="0">
                <a:solidFill>
                  <a:schemeClr val="tx1"/>
                </a:solidFill>
              </a:rPr>
              <a:t>个样本，重复该取样操作</a:t>
            </a:r>
            <a:r>
              <a:rPr lang="en-US" altLang="zh-CN" sz="2400" dirty="0" smtClean="0">
                <a:solidFill>
                  <a:schemeClr val="tx1"/>
                </a:solidFill>
              </a:rPr>
              <a:t>O(logn)</a:t>
            </a:r>
            <a:r>
              <a:rPr lang="zh-CN" altLang="en-US" sz="2400" dirty="0" smtClean="0">
                <a:solidFill>
                  <a:schemeClr val="tx1"/>
                </a:solidFill>
              </a:rPr>
              <a:t>次，然后再将这些抽样出来的样本聚类出</a:t>
            </a:r>
            <a:r>
              <a:rPr lang="en-US" altLang="zh-CN" sz="2400" dirty="0" smtClean="0">
                <a:solidFill>
                  <a:schemeClr val="tx1"/>
                </a:solidFill>
              </a:rPr>
              <a:t>K</a:t>
            </a:r>
            <a:r>
              <a:rPr lang="zh-CN" altLang="en-US" sz="2400" dirty="0" smtClean="0">
                <a:solidFill>
                  <a:schemeClr val="tx1"/>
                </a:solidFill>
              </a:rPr>
              <a:t>个点，最后使用这</a:t>
            </a:r>
            <a:r>
              <a:rPr lang="en-US" altLang="zh-CN" sz="2400" dirty="0" smtClean="0">
                <a:solidFill>
                  <a:schemeClr val="tx1"/>
                </a:solidFill>
              </a:rPr>
              <a:t>K</a:t>
            </a:r>
            <a:r>
              <a:rPr lang="zh-CN" altLang="en-US" sz="2400" dirty="0" smtClean="0">
                <a:solidFill>
                  <a:schemeClr val="tx1"/>
                </a:solidFill>
              </a:rPr>
              <a:t>个点作为</a:t>
            </a:r>
            <a:r>
              <a:rPr lang="en-US" altLang="zh-CN" sz="2400" dirty="0" smtClean="0">
                <a:solidFill>
                  <a:schemeClr val="tx1"/>
                </a:solidFill>
              </a:rPr>
              <a:t>K-Means</a:t>
            </a:r>
            <a:r>
              <a:rPr lang="zh-CN" altLang="en-US" sz="2400" dirty="0" smtClean="0">
                <a:solidFill>
                  <a:schemeClr val="tx1"/>
                </a:solidFill>
              </a:rPr>
              <a:t>算法的初始聚簇中心点。实践证明：一般</a:t>
            </a:r>
            <a:r>
              <a:rPr lang="en-US" altLang="zh-CN" sz="2400" dirty="0" smtClean="0">
                <a:solidFill>
                  <a:schemeClr val="tx1"/>
                </a:solidFill>
              </a:rPr>
              <a:t>5</a:t>
            </a:r>
            <a:r>
              <a:rPr lang="zh-CN" altLang="en-US" sz="2400" dirty="0" smtClean="0">
                <a:solidFill>
                  <a:schemeClr val="tx1"/>
                </a:solidFill>
              </a:rPr>
              <a:t>次重复采用就可以保证一个比较好的聚簇中心点。</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20000"/>
          </a:bodyPr>
          <a:lstStyle/>
          <a:p>
            <a:pPr>
              <a:lnSpc>
                <a:spcPct val="150000"/>
              </a:lnSpc>
            </a:pPr>
            <a:r>
              <a:rPr lang="en-US" altLang="zh-CN" sz="2400" dirty="0" smtClean="0">
                <a:solidFill>
                  <a:schemeClr val="tx1"/>
                </a:solidFill>
              </a:rPr>
              <a:t>Canopy</a:t>
            </a:r>
            <a:r>
              <a:rPr lang="zh-CN" altLang="en-US" sz="2400" dirty="0" smtClean="0">
                <a:solidFill>
                  <a:schemeClr val="tx1"/>
                </a:solidFill>
              </a:rPr>
              <a:t>算法属于一种</a:t>
            </a:r>
            <a:r>
              <a:rPr lang="en-US" altLang="zh-CN" sz="2400" dirty="0" smtClean="0">
                <a:solidFill>
                  <a:schemeClr val="tx1"/>
                </a:solidFill>
              </a:rPr>
              <a:t>“</a:t>
            </a:r>
            <a:r>
              <a:rPr lang="zh-CN" altLang="en-US" sz="2400" dirty="0" smtClean="0">
                <a:solidFill>
                  <a:schemeClr val="tx1"/>
                </a:solidFill>
              </a:rPr>
              <a:t>粗</a:t>
            </a:r>
            <a:r>
              <a:rPr lang="en-US" altLang="zh-CN" sz="2400" dirty="0" smtClean="0">
                <a:solidFill>
                  <a:schemeClr val="tx1"/>
                </a:solidFill>
              </a:rPr>
              <a:t>”</a:t>
            </a:r>
            <a:r>
              <a:rPr lang="zh-CN" altLang="en-US" sz="2400" dirty="0" smtClean="0">
                <a:solidFill>
                  <a:schemeClr val="tx1"/>
                </a:solidFill>
              </a:rPr>
              <a:t>聚类算法，执行速度较快，但精度较低，算法执行步骤如下：</a:t>
            </a:r>
            <a:endParaRPr lang="zh-CN" altLang="en-US" sz="2400" dirty="0" smtClean="0">
              <a:solidFill>
                <a:schemeClr val="tx1"/>
              </a:solidFill>
            </a:endParaRPr>
          </a:p>
          <a:p>
            <a:pPr lvl="1">
              <a:lnSpc>
                <a:spcPct val="150000"/>
              </a:lnSpc>
            </a:pPr>
            <a:r>
              <a:rPr lang="zh-CN" altLang="en-US" sz="2055" dirty="0" smtClean="0">
                <a:solidFill>
                  <a:schemeClr val="tx1"/>
                </a:solidFill>
              </a:rPr>
              <a:t> 给定样本列表</a:t>
            </a:r>
            <a:r>
              <a:rPr lang="en-US" altLang="zh-CN" sz="2055" dirty="0" smtClean="0">
                <a:solidFill>
                  <a:schemeClr val="tx1"/>
                </a:solidFill>
              </a:rPr>
              <a:t>L=x</a:t>
            </a:r>
            <a:r>
              <a:rPr lang="en-US" altLang="zh-CN" sz="2055" baseline="-25000" dirty="0" smtClean="0">
                <a:solidFill>
                  <a:schemeClr val="tx1"/>
                </a:solidFill>
              </a:rPr>
              <a:t>1</a:t>
            </a:r>
            <a:r>
              <a:rPr lang="en-US" altLang="zh-CN" sz="2055" dirty="0" smtClean="0">
                <a:solidFill>
                  <a:schemeClr val="tx1"/>
                </a:solidFill>
              </a:rPr>
              <a:t>,x,</a:t>
            </a:r>
            <a:r>
              <a:rPr lang="en-US" altLang="zh-CN" sz="2055" baseline="-25000" dirty="0" smtClean="0">
                <a:solidFill>
                  <a:schemeClr val="tx1"/>
                </a:solidFill>
              </a:rPr>
              <a:t>2</a:t>
            </a:r>
            <a:r>
              <a:rPr lang="en-US" altLang="zh-CN" sz="2055" dirty="0" smtClean="0">
                <a:solidFill>
                  <a:schemeClr val="tx1"/>
                </a:solidFill>
              </a:rPr>
              <a:t>...,x</a:t>
            </a:r>
            <a:r>
              <a:rPr lang="en-US" altLang="zh-CN" sz="2055" baseline="-25000" dirty="0" smtClean="0">
                <a:solidFill>
                  <a:schemeClr val="tx1"/>
                </a:solidFill>
              </a:rPr>
              <a:t>m</a:t>
            </a:r>
            <a:r>
              <a:rPr lang="zh-CN" altLang="en-US" sz="2055" dirty="0" smtClean="0">
                <a:solidFill>
                  <a:schemeClr val="tx1"/>
                </a:solidFill>
              </a:rPr>
              <a:t>以及先验值</a:t>
            </a:r>
            <a:r>
              <a:rPr lang="en-US" altLang="zh-CN" sz="2055" dirty="0" smtClean="0">
                <a:solidFill>
                  <a:schemeClr val="tx1"/>
                </a:solidFill>
              </a:rPr>
              <a:t>r</a:t>
            </a:r>
            <a:r>
              <a:rPr lang="en-US" altLang="zh-CN" sz="2055" baseline="-25000" dirty="0" smtClean="0">
                <a:solidFill>
                  <a:schemeClr val="tx1"/>
                </a:solidFill>
              </a:rPr>
              <a:t>1</a:t>
            </a:r>
            <a:r>
              <a:rPr lang="zh-CN" altLang="en-US" sz="2055" dirty="0" smtClean="0">
                <a:solidFill>
                  <a:schemeClr val="tx1"/>
                </a:solidFill>
              </a:rPr>
              <a:t>和</a:t>
            </a:r>
            <a:r>
              <a:rPr lang="en-US" altLang="zh-CN" sz="2055" dirty="0" smtClean="0">
                <a:solidFill>
                  <a:schemeClr val="tx1"/>
                </a:solidFill>
              </a:rPr>
              <a:t>r</a:t>
            </a:r>
            <a:r>
              <a:rPr lang="en-US" altLang="zh-CN" sz="2055" baseline="-25000" dirty="0" smtClean="0">
                <a:solidFill>
                  <a:schemeClr val="tx1"/>
                </a:solidFill>
              </a:rPr>
              <a:t>2</a:t>
            </a:r>
            <a:r>
              <a:rPr lang="en-US" altLang="zh-CN" sz="2055" dirty="0" smtClean="0">
                <a:solidFill>
                  <a:schemeClr val="tx1"/>
                </a:solidFill>
              </a:rPr>
              <a:t>(r</a:t>
            </a:r>
            <a:r>
              <a:rPr lang="en-US" altLang="zh-CN" sz="2055" baseline="-25000" dirty="0" smtClean="0">
                <a:solidFill>
                  <a:schemeClr val="tx1"/>
                </a:solidFill>
              </a:rPr>
              <a:t>1</a:t>
            </a:r>
            <a:r>
              <a:rPr lang="en-US" altLang="zh-CN" sz="2055" dirty="0" smtClean="0">
                <a:solidFill>
                  <a:schemeClr val="tx1"/>
                </a:solidFill>
              </a:rPr>
              <a:t>&gt;r</a:t>
            </a:r>
            <a:r>
              <a:rPr lang="en-US" altLang="zh-CN" sz="2055" baseline="-25000" dirty="0" smtClean="0">
                <a:solidFill>
                  <a:schemeClr val="tx1"/>
                </a:solidFill>
              </a:rPr>
              <a:t>2</a:t>
            </a:r>
            <a:r>
              <a:rPr lang="en-US" altLang="zh-CN" sz="2055" dirty="0" smtClean="0">
                <a:solidFill>
                  <a:schemeClr val="tx1"/>
                </a:solidFill>
              </a:rPr>
              <a:t>) </a:t>
            </a:r>
            <a:endParaRPr lang="zh-CN" altLang="en-US" sz="2055" dirty="0" smtClean="0">
              <a:solidFill>
                <a:schemeClr val="tx1"/>
              </a:solidFill>
            </a:endParaRPr>
          </a:p>
          <a:p>
            <a:pPr lvl="1">
              <a:lnSpc>
                <a:spcPct val="150000"/>
              </a:lnSpc>
            </a:pPr>
            <a:r>
              <a:rPr lang="zh-CN" altLang="en-US" sz="2055" dirty="0" smtClean="0">
                <a:solidFill>
                  <a:schemeClr val="tx1"/>
                </a:solidFill>
              </a:rPr>
              <a:t>从列表</a:t>
            </a:r>
            <a:r>
              <a:rPr lang="en-US" altLang="zh-CN" sz="2055" dirty="0" smtClean="0">
                <a:solidFill>
                  <a:schemeClr val="tx1"/>
                </a:solidFill>
              </a:rPr>
              <a:t>L</a:t>
            </a:r>
            <a:r>
              <a:rPr lang="zh-CN" altLang="en-US" sz="2055" dirty="0" smtClean="0">
                <a:solidFill>
                  <a:schemeClr val="tx1"/>
                </a:solidFill>
              </a:rPr>
              <a:t>中获取一个节点</a:t>
            </a:r>
            <a:r>
              <a:rPr lang="en-US" altLang="zh-CN" sz="2055" dirty="0" smtClean="0">
                <a:solidFill>
                  <a:schemeClr val="tx1"/>
                </a:solidFill>
              </a:rPr>
              <a:t>P</a:t>
            </a:r>
            <a:r>
              <a:rPr lang="zh-CN" altLang="en-US" sz="2055" dirty="0" smtClean="0">
                <a:solidFill>
                  <a:schemeClr val="tx1"/>
                </a:solidFill>
              </a:rPr>
              <a:t>，计算</a:t>
            </a:r>
            <a:r>
              <a:rPr lang="en-US" altLang="zh-CN" sz="2055" dirty="0" smtClean="0">
                <a:solidFill>
                  <a:schemeClr val="tx1"/>
                </a:solidFill>
              </a:rPr>
              <a:t>P</a:t>
            </a:r>
            <a:r>
              <a:rPr lang="zh-CN" altLang="en-US" sz="2055" dirty="0" smtClean="0">
                <a:solidFill>
                  <a:schemeClr val="tx1"/>
                </a:solidFill>
              </a:rPr>
              <a:t>到所有聚簇中心点的距离</a:t>
            </a:r>
            <a:r>
              <a:rPr lang="en-US" altLang="zh-CN" sz="2055" dirty="0" smtClean="0">
                <a:solidFill>
                  <a:schemeClr val="tx1"/>
                </a:solidFill>
              </a:rPr>
              <a:t>(</a:t>
            </a:r>
            <a:r>
              <a:rPr lang="zh-CN" altLang="en-US" sz="2055" dirty="0" smtClean="0">
                <a:solidFill>
                  <a:schemeClr val="tx1"/>
                </a:solidFill>
              </a:rPr>
              <a:t>如果不存在聚簇中心，那么此时点</a:t>
            </a:r>
            <a:r>
              <a:rPr lang="en-US" altLang="zh-CN" sz="2055" dirty="0" smtClean="0">
                <a:solidFill>
                  <a:schemeClr val="tx1"/>
                </a:solidFill>
              </a:rPr>
              <a:t>P</a:t>
            </a:r>
            <a:r>
              <a:rPr lang="zh-CN" altLang="en-US" sz="2055" dirty="0" smtClean="0">
                <a:solidFill>
                  <a:schemeClr val="tx1"/>
                </a:solidFill>
              </a:rPr>
              <a:t>形成一个新的聚簇</a:t>
            </a:r>
            <a:r>
              <a:rPr lang="en-US" altLang="zh-CN" sz="2055" dirty="0" smtClean="0">
                <a:solidFill>
                  <a:schemeClr val="tx1"/>
                </a:solidFill>
              </a:rPr>
              <a:t>)</a:t>
            </a:r>
            <a:r>
              <a:rPr lang="zh-CN" altLang="en-US" sz="2055" dirty="0" smtClean="0">
                <a:solidFill>
                  <a:schemeClr val="tx1"/>
                </a:solidFill>
              </a:rPr>
              <a:t>，并选择出最小距离</a:t>
            </a:r>
            <a:r>
              <a:rPr lang="en-US" altLang="zh-CN" sz="2055" dirty="0" smtClean="0">
                <a:solidFill>
                  <a:schemeClr val="tx1"/>
                </a:solidFill>
              </a:rPr>
              <a:t>D(P,a</a:t>
            </a:r>
            <a:r>
              <a:rPr lang="en-US" altLang="zh-CN" sz="2055" baseline="-25000" dirty="0" smtClean="0">
                <a:solidFill>
                  <a:schemeClr val="tx1"/>
                </a:solidFill>
              </a:rPr>
              <a:t>j</a:t>
            </a:r>
            <a:r>
              <a:rPr lang="en-US" altLang="zh-CN" sz="2055" dirty="0" smtClean="0">
                <a:solidFill>
                  <a:schemeClr val="tx1"/>
                </a:solidFill>
              </a:rPr>
              <a:t>)</a:t>
            </a:r>
            <a:endParaRPr lang="zh-CN" altLang="en-US" sz="2055" dirty="0" smtClean="0">
              <a:solidFill>
                <a:schemeClr val="tx1"/>
              </a:solidFill>
            </a:endParaRPr>
          </a:p>
          <a:p>
            <a:pPr lvl="1">
              <a:lnSpc>
                <a:spcPct val="150000"/>
              </a:lnSpc>
            </a:pPr>
            <a:r>
              <a:rPr lang="zh-CN" altLang="en-US" sz="2055" dirty="0" smtClean="0">
                <a:solidFill>
                  <a:schemeClr val="tx1"/>
                </a:solidFill>
              </a:rPr>
              <a:t>如果距离</a:t>
            </a:r>
            <a:r>
              <a:rPr lang="en-US" altLang="zh-CN" sz="2055" dirty="0" smtClean="0">
                <a:solidFill>
                  <a:schemeClr val="tx1"/>
                </a:solidFill>
              </a:rPr>
              <a:t>D</a:t>
            </a:r>
            <a:r>
              <a:rPr lang="zh-CN" altLang="en-US" sz="2055" dirty="0" smtClean="0">
                <a:solidFill>
                  <a:schemeClr val="tx1"/>
                </a:solidFill>
              </a:rPr>
              <a:t>小于</a:t>
            </a:r>
            <a:r>
              <a:rPr lang="en-US" altLang="zh-CN" sz="2055" dirty="0" smtClean="0">
                <a:solidFill>
                  <a:schemeClr val="tx1"/>
                </a:solidFill>
              </a:rPr>
              <a:t>r1</a:t>
            </a:r>
            <a:r>
              <a:rPr lang="zh-CN" altLang="en-US" sz="2055" dirty="0" smtClean="0">
                <a:solidFill>
                  <a:schemeClr val="tx1"/>
                </a:solidFill>
              </a:rPr>
              <a:t>，表示该节点属于该聚簇，添加到该聚簇列表中</a:t>
            </a:r>
            <a:endParaRPr lang="zh-CN" altLang="en-US" sz="2055" dirty="0" smtClean="0">
              <a:solidFill>
                <a:schemeClr val="tx1"/>
              </a:solidFill>
            </a:endParaRPr>
          </a:p>
          <a:p>
            <a:pPr lvl="1">
              <a:lnSpc>
                <a:spcPct val="150000"/>
              </a:lnSpc>
            </a:pPr>
            <a:r>
              <a:rPr lang="zh-CN" altLang="en-US" sz="2055" dirty="0" smtClean="0">
                <a:solidFill>
                  <a:schemeClr val="tx1"/>
                </a:solidFill>
              </a:rPr>
              <a:t>如果距离</a:t>
            </a:r>
            <a:r>
              <a:rPr lang="en-US" altLang="zh-CN" sz="2055" dirty="0" smtClean="0">
                <a:solidFill>
                  <a:schemeClr val="tx1"/>
                </a:solidFill>
              </a:rPr>
              <a:t>D</a:t>
            </a:r>
            <a:r>
              <a:rPr lang="zh-CN" altLang="en-US" sz="2055" dirty="0" smtClean="0">
                <a:solidFill>
                  <a:schemeClr val="tx1"/>
                </a:solidFill>
              </a:rPr>
              <a:t>小于</a:t>
            </a:r>
            <a:r>
              <a:rPr lang="en-US" altLang="zh-CN" sz="2055" dirty="0" smtClean="0">
                <a:solidFill>
                  <a:schemeClr val="tx1"/>
                </a:solidFill>
              </a:rPr>
              <a:t>r2</a:t>
            </a:r>
            <a:r>
              <a:rPr lang="zh-CN" altLang="en-US" sz="2055" dirty="0" smtClean="0">
                <a:solidFill>
                  <a:schemeClr val="tx1"/>
                </a:solidFill>
              </a:rPr>
              <a:t>，表示该节点不仅仅属于该聚簇，还表示和当前聚簇中心点非常近，所以将该聚簇的中心点设置为该簇中所有样本的中心点，并将</a:t>
            </a:r>
            <a:r>
              <a:rPr lang="en-US" altLang="zh-CN" sz="2055" dirty="0" smtClean="0">
                <a:solidFill>
                  <a:schemeClr val="tx1"/>
                </a:solidFill>
              </a:rPr>
              <a:t>P</a:t>
            </a:r>
            <a:r>
              <a:rPr lang="zh-CN" altLang="en-US" sz="2055" dirty="0" smtClean="0">
                <a:solidFill>
                  <a:schemeClr val="tx1"/>
                </a:solidFill>
              </a:rPr>
              <a:t>从列表</a:t>
            </a:r>
            <a:r>
              <a:rPr lang="en-US" altLang="zh-CN" sz="2055" dirty="0" smtClean="0">
                <a:solidFill>
                  <a:schemeClr val="tx1"/>
                </a:solidFill>
              </a:rPr>
              <a:t>L</a:t>
            </a:r>
            <a:r>
              <a:rPr lang="zh-CN" altLang="en-US" sz="2055" dirty="0" smtClean="0">
                <a:solidFill>
                  <a:schemeClr val="tx1"/>
                </a:solidFill>
              </a:rPr>
              <a:t>中删除</a:t>
            </a:r>
            <a:endParaRPr lang="zh-CN" altLang="en-US" sz="2055" dirty="0" smtClean="0">
              <a:solidFill>
                <a:schemeClr val="tx1"/>
              </a:solidFill>
            </a:endParaRPr>
          </a:p>
          <a:p>
            <a:pPr lvl="1">
              <a:lnSpc>
                <a:spcPct val="150000"/>
              </a:lnSpc>
            </a:pPr>
            <a:r>
              <a:rPr lang="zh-CN" altLang="en-US" sz="2055" dirty="0" smtClean="0">
                <a:solidFill>
                  <a:schemeClr val="tx1"/>
                </a:solidFill>
              </a:rPr>
              <a:t>如果距离</a:t>
            </a:r>
            <a:r>
              <a:rPr lang="en-US" altLang="zh-CN" sz="2055" dirty="0" smtClean="0">
                <a:solidFill>
                  <a:schemeClr val="tx1"/>
                </a:solidFill>
              </a:rPr>
              <a:t>D</a:t>
            </a:r>
            <a:r>
              <a:rPr lang="zh-CN" altLang="en-US" sz="2055" dirty="0" smtClean="0">
                <a:solidFill>
                  <a:schemeClr val="tx1"/>
                </a:solidFill>
              </a:rPr>
              <a:t>大于</a:t>
            </a:r>
            <a:r>
              <a:rPr lang="en-US" altLang="zh-CN" sz="2055" dirty="0" smtClean="0">
                <a:solidFill>
                  <a:schemeClr val="tx1"/>
                </a:solidFill>
              </a:rPr>
              <a:t>r1</a:t>
            </a:r>
            <a:r>
              <a:rPr lang="zh-CN" altLang="en-US" sz="2055" dirty="0" smtClean="0">
                <a:solidFill>
                  <a:schemeClr val="tx1"/>
                </a:solidFill>
              </a:rPr>
              <a:t>，那么节点</a:t>
            </a:r>
            <a:r>
              <a:rPr lang="en-US" altLang="zh-CN" sz="2055" dirty="0" smtClean="0">
                <a:solidFill>
                  <a:schemeClr val="tx1"/>
                </a:solidFill>
              </a:rPr>
              <a:t>P</a:t>
            </a:r>
            <a:r>
              <a:rPr lang="zh-CN" altLang="en-US" sz="2055" dirty="0" smtClean="0">
                <a:solidFill>
                  <a:schemeClr val="tx1"/>
                </a:solidFill>
              </a:rPr>
              <a:t>形成一个新的聚簇</a:t>
            </a:r>
            <a:endParaRPr lang="zh-CN" altLang="en-US" sz="2055" dirty="0" smtClean="0">
              <a:solidFill>
                <a:schemeClr val="tx1"/>
              </a:solidFill>
            </a:endParaRPr>
          </a:p>
          <a:p>
            <a:pPr lvl="1">
              <a:lnSpc>
                <a:spcPct val="150000"/>
              </a:lnSpc>
            </a:pPr>
            <a:r>
              <a:rPr lang="zh-CN" altLang="en-US" sz="2055" dirty="0" smtClean="0">
                <a:solidFill>
                  <a:schemeClr val="tx1"/>
                </a:solidFill>
              </a:rPr>
              <a:t>直到列表</a:t>
            </a:r>
            <a:r>
              <a:rPr lang="en-US" altLang="zh-CN" sz="2055" dirty="0" smtClean="0">
                <a:solidFill>
                  <a:schemeClr val="tx1"/>
                </a:solidFill>
              </a:rPr>
              <a:t>L</a:t>
            </a:r>
            <a:r>
              <a:rPr lang="zh-CN" altLang="en-US" sz="2055" dirty="0" smtClean="0">
                <a:solidFill>
                  <a:schemeClr val="tx1"/>
                </a:solidFill>
              </a:rPr>
              <a:t>中的元素数据不再有变化或者元素数量为</a:t>
            </a:r>
            <a:r>
              <a:rPr lang="en-US" altLang="zh-CN" sz="2055" dirty="0" smtClean="0">
                <a:solidFill>
                  <a:schemeClr val="tx1"/>
                </a:solidFill>
              </a:rPr>
              <a:t>0</a:t>
            </a:r>
            <a:r>
              <a:rPr lang="zh-CN" altLang="en-US" sz="2055" dirty="0" smtClean="0">
                <a:solidFill>
                  <a:schemeClr val="tx1"/>
                </a:solidFill>
              </a:rPr>
              <a:t>的时候，结束循环操作</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Canopy</a:t>
            </a:r>
            <a:r>
              <a:rPr lang="zh-CN" altLang="en-US" dirty="0"/>
              <a:t>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en-US" altLang="zh-CN" sz="2400" dirty="0" smtClean="0">
                <a:solidFill>
                  <a:schemeClr val="tx1"/>
                </a:solidFill>
              </a:rPr>
              <a:t>Canopy</a:t>
            </a:r>
            <a:r>
              <a:rPr lang="zh-CN" altLang="en-US" sz="2400" dirty="0" smtClean="0">
                <a:solidFill>
                  <a:schemeClr val="tx1"/>
                </a:solidFill>
              </a:rPr>
              <a:t>算法得到的最终结果的值，聚簇之间是可能存在重叠的，但是不会存在某个对象不属于任何聚簇的情况</a:t>
            </a:r>
            <a:endParaRPr lang="en-US" altLang="zh-CN" sz="2400" dirty="0" smtClean="0">
              <a:solidFill>
                <a:schemeClr val="tx1"/>
              </a:solidFill>
            </a:endParaRPr>
          </a:p>
        </p:txBody>
      </p:sp>
      <p:sp>
        <p:nvSpPr>
          <p:cNvPr id="3" name="标题 2"/>
          <p:cNvSpPr>
            <a:spLocks noGrp="1"/>
          </p:cNvSpPr>
          <p:nvPr>
            <p:ph type="title"/>
          </p:nvPr>
        </p:nvSpPr>
        <p:spPr/>
        <p:txBody>
          <a:bodyPr/>
          <a:lstStyle/>
          <a:p>
            <a:r>
              <a:rPr lang="en-US" altLang="zh-CN" dirty="0"/>
              <a:t>Canopy</a:t>
            </a:r>
            <a:r>
              <a:rPr lang="zh-CN" altLang="en-US" dirty="0"/>
              <a:t>算法</a:t>
            </a:r>
            <a:endParaRPr lang="zh-CN" altLang="en-US" dirty="0"/>
          </a:p>
        </p:txBody>
      </p:sp>
      <p:pic>
        <p:nvPicPr>
          <p:cNvPr id="2" name="图片 1"/>
          <p:cNvPicPr>
            <a:picLocks noChangeAspect="1"/>
          </p:cNvPicPr>
          <p:nvPr/>
        </p:nvPicPr>
        <p:blipFill>
          <a:blip r:embed="rId1"/>
          <a:stretch>
            <a:fillRect/>
          </a:stretch>
        </p:blipFill>
        <p:spPr>
          <a:xfrm>
            <a:off x="5403661" y="1819573"/>
            <a:ext cx="5743146" cy="48822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Canopy</a:t>
            </a:r>
            <a:r>
              <a:rPr lang="zh-CN" altLang="en-US" dirty="0"/>
              <a:t>算法过程图形说明</a:t>
            </a:r>
            <a:endParaRPr lang="zh-CN" altLang="en-US" dirty="0"/>
          </a:p>
        </p:txBody>
      </p:sp>
      <p:pic>
        <p:nvPicPr>
          <p:cNvPr id="6" name="图片 5"/>
          <p:cNvPicPr>
            <a:picLocks noChangeAspect="1"/>
          </p:cNvPicPr>
          <p:nvPr/>
        </p:nvPicPr>
        <p:blipFill>
          <a:blip r:embed="rId1"/>
          <a:srcRect b="8462"/>
          <a:stretch>
            <a:fillRect/>
          </a:stretch>
        </p:blipFill>
        <p:spPr>
          <a:xfrm>
            <a:off x="1368983" y="1111679"/>
            <a:ext cx="9454034" cy="5019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solidFill>
                  <a:schemeClr val="tx1"/>
                </a:solidFill>
              </a:rPr>
              <a:t>由于</a:t>
            </a:r>
            <a:r>
              <a:rPr lang="en-US" altLang="zh-CN" sz="2400" dirty="0" smtClean="0">
                <a:solidFill>
                  <a:schemeClr val="tx1"/>
                </a:solidFill>
              </a:rPr>
              <a:t>K-Means</a:t>
            </a:r>
            <a:r>
              <a:rPr lang="zh-CN" altLang="en-US" sz="2400" dirty="0" smtClean="0">
                <a:solidFill>
                  <a:schemeClr val="tx1"/>
                </a:solidFill>
              </a:rPr>
              <a:t>算法存在初始聚簇中心点敏感的问题，常用使用</a:t>
            </a:r>
            <a:r>
              <a:rPr lang="en-US" altLang="zh-CN" sz="2400" dirty="0" smtClean="0">
                <a:solidFill>
                  <a:schemeClr val="tx1"/>
                </a:solidFill>
              </a:rPr>
              <a:t>Canopy+K-Means</a:t>
            </a:r>
            <a:r>
              <a:rPr lang="zh-CN" altLang="en-US" sz="2400" dirty="0" smtClean="0">
                <a:solidFill>
                  <a:schemeClr val="tx1"/>
                </a:solidFill>
              </a:rPr>
              <a:t>算法混合形式进行模型构建</a:t>
            </a:r>
            <a:endParaRPr lang="zh-CN" altLang="en-US" sz="2400" dirty="0" smtClean="0">
              <a:solidFill>
                <a:schemeClr val="tx1"/>
              </a:solidFill>
            </a:endParaRPr>
          </a:p>
          <a:p>
            <a:pPr lvl="1">
              <a:lnSpc>
                <a:spcPct val="150000"/>
              </a:lnSpc>
            </a:pPr>
            <a:r>
              <a:rPr lang="zh-CN" altLang="en-US" sz="2055" dirty="0" smtClean="0">
                <a:solidFill>
                  <a:schemeClr val="tx1"/>
                </a:solidFill>
              </a:rPr>
              <a:t>先使用</a:t>
            </a:r>
            <a:r>
              <a:rPr lang="en-US" altLang="zh-CN" sz="2055" dirty="0" smtClean="0">
                <a:solidFill>
                  <a:schemeClr val="tx1"/>
                </a:solidFill>
              </a:rPr>
              <a:t>canopy</a:t>
            </a:r>
            <a:r>
              <a:rPr lang="zh-CN" altLang="en-US" sz="2055" dirty="0" smtClean="0">
                <a:solidFill>
                  <a:schemeClr val="tx1"/>
                </a:solidFill>
              </a:rPr>
              <a:t>算法进行</a:t>
            </a:r>
            <a:r>
              <a:rPr lang="en-US" altLang="zh-CN" sz="2055" dirty="0" smtClean="0">
                <a:solidFill>
                  <a:schemeClr val="tx1"/>
                </a:solidFill>
              </a:rPr>
              <a:t>“</a:t>
            </a:r>
            <a:r>
              <a:rPr lang="zh-CN" altLang="en-US" sz="2055" dirty="0" smtClean="0">
                <a:solidFill>
                  <a:schemeClr val="tx1"/>
                </a:solidFill>
              </a:rPr>
              <a:t>粗</a:t>
            </a:r>
            <a:r>
              <a:rPr lang="en-US" altLang="zh-CN" sz="2055" dirty="0" smtClean="0">
                <a:solidFill>
                  <a:schemeClr val="tx1"/>
                </a:solidFill>
              </a:rPr>
              <a:t>”</a:t>
            </a:r>
            <a:r>
              <a:rPr lang="zh-CN" altLang="en-US" sz="2055" dirty="0" smtClean="0">
                <a:solidFill>
                  <a:schemeClr val="tx1"/>
                </a:solidFill>
              </a:rPr>
              <a:t>聚类得到</a:t>
            </a:r>
            <a:r>
              <a:rPr lang="en-US" altLang="zh-CN" sz="2055" dirty="0" smtClean="0">
                <a:solidFill>
                  <a:schemeClr val="tx1"/>
                </a:solidFill>
              </a:rPr>
              <a:t>K</a:t>
            </a:r>
            <a:r>
              <a:rPr lang="zh-CN" altLang="en-US" sz="2055" dirty="0" smtClean="0">
                <a:solidFill>
                  <a:schemeClr val="tx1"/>
                </a:solidFill>
              </a:rPr>
              <a:t>个聚类中心点</a:t>
            </a:r>
            <a:endParaRPr lang="zh-CN" altLang="en-US" sz="2055" dirty="0" smtClean="0">
              <a:solidFill>
                <a:schemeClr val="tx1"/>
              </a:solidFill>
            </a:endParaRPr>
          </a:p>
          <a:p>
            <a:pPr lvl="1">
              <a:lnSpc>
                <a:spcPct val="150000"/>
              </a:lnSpc>
            </a:pPr>
            <a:r>
              <a:rPr lang="en-US" altLang="zh-CN" sz="2055" dirty="0" smtClean="0">
                <a:solidFill>
                  <a:schemeClr val="tx1"/>
                </a:solidFill>
              </a:rPr>
              <a:t>K-Means</a:t>
            </a:r>
            <a:r>
              <a:rPr lang="zh-CN" altLang="en-US" sz="2055" dirty="0" smtClean="0">
                <a:solidFill>
                  <a:schemeClr val="tx1"/>
                </a:solidFill>
              </a:rPr>
              <a:t>算法使用</a:t>
            </a:r>
            <a:r>
              <a:rPr lang="en-US" altLang="zh-CN" sz="2055" dirty="0" smtClean="0">
                <a:solidFill>
                  <a:schemeClr val="tx1"/>
                </a:solidFill>
              </a:rPr>
              <a:t>Canopy</a:t>
            </a:r>
            <a:r>
              <a:rPr lang="zh-CN" altLang="en-US" sz="2055" dirty="0" smtClean="0">
                <a:solidFill>
                  <a:schemeClr val="tx1"/>
                </a:solidFill>
              </a:rPr>
              <a:t>算法得到的</a:t>
            </a:r>
            <a:r>
              <a:rPr lang="en-US" altLang="zh-CN" sz="2055" dirty="0" smtClean="0">
                <a:solidFill>
                  <a:schemeClr val="tx1"/>
                </a:solidFill>
              </a:rPr>
              <a:t>K</a:t>
            </a:r>
            <a:r>
              <a:rPr lang="zh-CN" altLang="en-US" sz="2055" dirty="0" smtClean="0">
                <a:solidFill>
                  <a:schemeClr val="tx1"/>
                </a:solidFill>
              </a:rPr>
              <a:t>个聚类中心点作为初始中心点，进行</a:t>
            </a:r>
            <a:r>
              <a:rPr lang="en-US" altLang="zh-CN" sz="2055" dirty="0" smtClean="0">
                <a:solidFill>
                  <a:schemeClr val="tx1"/>
                </a:solidFill>
              </a:rPr>
              <a:t>“</a:t>
            </a:r>
            <a:r>
              <a:rPr lang="zh-CN" altLang="en-US" sz="2055" dirty="0" smtClean="0">
                <a:solidFill>
                  <a:schemeClr val="tx1"/>
                </a:solidFill>
              </a:rPr>
              <a:t>细</a:t>
            </a:r>
            <a:r>
              <a:rPr lang="en-US" altLang="zh-CN" sz="2055" dirty="0" smtClean="0">
                <a:solidFill>
                  <a:schemeClr val="tx1"/>
                </a:solidFill>
              </a:rPr>
              <a:t>”</a:t>
            </a:r>
            <a:r>
              <a:rPr lang="zh-CN" altLang="en-US" sz="2055" dirty="0" smtClean="0">
                <a:solidFill>
                  <a:schemeClr val="tx1"/>
                </a:solidFill>
              </a:rPr>
              <a:t>聚类</a:t>
            </a:r>
            <a:endParaRPr lang="zh-CN" altLang="en-US" sz="2055" dirty="0" smtClean="0">
              <a:solidFill>
                <a:schemeClr val="tx1"/>
              </a:solidFill>
            </a:endParaRPr>
          </a:p>
          <a:p>
            <a:pPr>
              <a:lnSpc>
                <a:spcPct val="150000"/>
              </a:lnSpc>
            </a:pPr>
            <a:r>
              <a:rPr lang="zh-CN" altLang="en-US" sz="2400" dirty="0" smtClean="0">
                <a:solidFill>
                  <a:schemeClr val="tx1"/>
                </a:solidFill>
              </a:rPr>
              <a:t>优点：</a:t>
            </a:r>
            <a:endParaRPr lang="zh-CN" altLang="en-US" sz="2400" dirty="0" smtClean="0">
              <a:solidFill>
                <a:schemeClr val="tx1"/>
              </a:solidFill>
            </a:endParaRPr>
          </a:p>
          <a:p>
            <a:pPr lvl="1">
              <a:lnSpc>
                <a:spcPct val="150000"/>
              </a:lnSpc>
            </a:pPr>
            <a:r>
              <a:rPr lang="zh-CN" altLang="en-US" sz="2055" dirty="0" smtClean="0">
                <a:solidFill>
                  <a:schemeClr val="tx1"/>
                </a:solidFill>
              </a:rPr>
              <a:t>执行速度快</a:t>
            </a:r>
            <a:r>
              <a:rPr lang="en-US" altLang="zh-CN" sz="2055" dirty="0" smtClean="0">
                <a:solidFill>
                  <a:schemeClr val="tx1"/>
                </a:solidFill>
              </a:rPr>
              <a:t>(</a:t>
            </a:r>
            <a:r>
              <a:rPr lang="zh-CN" altLang="en-US" sz="2055" dirty="0" smtClean="0">
                <a:solidFill>
                  <a:schemeClr val="tx1"/>
                </a:solidFill>
              </a:rPr>
              <a:t>先进行了一次聚簇中心点选择的预处理</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不需要给定</a:t>
            </a:r>
            <a:r>
              <a:rPr lang="en-US" altLang="zh-CN" sz="2055" dirty="0" smtClean="0">
                <a:solidFill>
                  <a:schemeClr val="tx1"/>
                </a:solidFill>
              </a:rPr>
              <a:t>K</a:t>
            </a:r>
            <a:r>
              <a:rPr lang="zh-CN" altLang="en-US" sz="2055" dirty="0" smtClean="0">
                <a:solidFill>
                  <a:schemeClr val="tx1"/>
                </a:solidFill>
              </a:rPr>
              <a:t>值，应用场景多</a:t>
            </a:r>
            <a:endParaRPr lang="zh-CN" altLang="en-US" sz="2055" dirty="0" smtClean="0">
              <a:solidFill>
                <a:schemeClr val="tx1"/>
              </a:solidFill>
            </a:endParaRPr>
          </a:p>
          <a:p>
            <a:pPr lvl="1">
              <a:lnSpc>
                <a:spcPct val="150000"/>
              </a:lnSpc>
            </a:pPr>
            <a:r>
              <a:rPr lang="zh-CN" altLang="en-US" sz="2055" dirty="0" smtClean="0">
                <a:solidFill>
                  <a:schemeClr val="tx1"/>
                </a:solidFill>
              </a:rPr>
              <a:t>能够缓解</a:t>
            </a:r>
            <a:r>
              <a:rPr lang="en-US" altLang="zh-CN" sz="2055" dirty="0" smtClean="0">
                <a:solidFill>
                  <a:schemeClr val="tx1"/>
                </a:solidFill>
              </a:rPr>
              <a:t>K-Means</a:t>
            </a:r>
            <a:r>
              <a:rPr lang="zh-CN" altLang="en-US" sz="2055" dirty="0" smtClean="0">
                <a:solidFill>
                  <a:schemeClr val="tx1"/>
                </a:solidFill>
              </a:rPr>
              <a:t>算法对于初始聚类中心点敏感的问题</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Canopy</a:t>
            </a:r>
            <a:r>
              <a:rPr lang="zh-CN" altLang="en-US" dirty="0"/>
              <a:t>算法常用应用场景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67055" y="1084580"/>
            <a:ext cx="10786745" cy="5092700"/>
          </a:xfrm>
        </p:spPr>
        <p:txBody>
          <a:bodyPr>
            <a:normAutofit/>
          </a:bodyPr>
          <a:lstStyle/>
          <a:p>
            <a:pPr>
              <a:lnSpc>
                <a:spcPct val="150000"/>
              </a:lnSpc>
            </a:pPr>
            <a:r>
              <a:rPr lang="en-US" altLang="zh-CN" sz="2055" dirty="0" smtClean="0">
                <a:solidFill>
                  <a:schemeClr val="tx1"/>
                </a:solidFill>
              </a:rPr>
              <a:t>Mini Batch K-Means</a:t>
            </a:r>
            <a:r>
              <a:rPr lang="zh-CN" altLang="en-US" sz="2055" dirty="0" smtClean="0">
                <a:solidFill>
                  <a:schemeClr val="tx1"/>
                </a:solidFill>
              </a:rPr>
              <a:t>算法是</a:t>
            </a:r>
            <a:r>
              <a:rPr lang="en-US" altLang="zh-CN" sz="2055" dirty="0" smtClean="0">
                <a:solidFill>
                  <a:schemeClr val="tx1"/>
                </a:solidFill>
              </a:rPr>
              <a:t>K-Means</a:t>
            </a:r>
            <a:r>
              <a:rPr lang="zh-CN" altLang="en-US" sz="2055" dirty="0" smtClean="0">
                <a:solidFill>
                  <a:schemeClr val="tx1"/>
                </a:solidFill>
              </a:rPr>
              <a:t>算法的一种优化变种，采用</a:t>
            </a:r>
            <a:r>
              <a:rPr lang="zh-CN" altLang="en-US" sz="2055" b="1" dirty="0" smtClean="0">
                <a:solidFill>
                  <a:srgbClr val="FF0000"/>
                </a:solidFill>
              </a:rPr>
              <a:t>小规模的数据子集</a:t>
            </a:r>
            <a:r>
              <a:rPr lang="en-US" altLang="zh-CN" sz="2055" dirty="0" smtClean="0">
                <a:solidFill>
                  <a:schemeClr val="tx1"/>
                </a:solidFill>
              </a:rPr>
              <a:t>(</a:t>
            </a:r>
            <a:r>
              <a:rPr lang="zh-CN" altLang="en-US" sz="2055" dirty="0" smtClean="0">
                <a:solidFill>
                  <a:schemeClr val="tx1"/>
                </a:solidFill>
              </a:rPr>
              <a:t>每次训练使用的数据集是在训练算法的时候随机抽取的数据子集</a:t>
            </a:r>
            <a:r>
              <a:rPr lang="en-US" altLang="zh-CN" sz="2055" dirty="0" smtClean="0">
                <a:solidFill>
                  <a:schemeClr val="tx1"/>
                </a:solidFill>
              </a:rPr>
              <a:t>)</a:t>
            </a:r>
            <a:r>
              <a:rPr lang="zh-CN" altLang="en-US" sz="2055" b="1" dirty="0" smtClean="0">
                <a:solidFill>
                  <a:srgbClr val="FF0000"/>
                </a:solidFill>
              </a:rPr>
              <a:t>减少计算时间</a:t>
            </a:r>
            <a:r>
              <a:rPr lang="zh-CN" altLang="en-US" sz="2055" dirty="0" smtClean="0">
                <a:solidFill>
                  <a:schemeClr val="tx1"/>
                </a:solidFill>
              </a:rPr>
              <a:t>，同时试图优化目标函数；</a:t>
            </a:r>
            <a:r>
              <a:rPr lang="en-US" altLang="zh-CN" sz="2055" dirty="0" smtClean="0">
                <a:solidFill>
                  <a:schemeClr val="tx1"/>
                </a:solidFill>
              </a:rPr>
              <a:t>Mini Batch K-Means</a:t>
            </a:r>
            <a:r>
              <a:rPr lang="zh-CN" altLang="en-US" sz="2055" dirty="0" smtClean="0">
                <a:solidFill>
                  <a:schemeClr val="tx1"/>
                </a:solidFill>
              </a:rPr>
              <a:t>算法可以减少</a:t>
            </a:r>
            <a:r>
              <a:rPr lang="en-US" altLang="zh-CN" sz="2055" dirty="0" smtClean="0">
                <a:solidFill>
                  <a:schemeClr val="tx1"/>
                </a:solidFill>
              </a:rPr>
              <a:t>K-Means</a:t>
            </a:r>
            <a:r>
              <a:rPr lang="zh-CN" altLang="en-US" sz="2055" dirty="0" smtClean="0">
                <a:solidFill>
                  <a:schemeClr val="tx1"/>
                </a:solidFill>
              </a:rPr>
              <a:t>算法的收敛时间，而且产生的结果效果只是略差于标准</a:t>
            </a:r>
            <a:r>
              <a:rPr lang="en-US" altLang="zh-CN" sz="2055" dirty="0" smtClean="0">
                <a:solidFill>
                  <a:schemeClr val="tx1"/>
                </a:solidFill>
              </a:rPr>
              <a:t>K-Means</a:t>
            </a:r>
            <a:r>
              <a:rPr lang="zh-CN" altLang="en-US" sz="2055" dirty="0" smtClean="0">
                <a:solidFill>
                  <a:schemeClr val="tx1"/>
                </a:solidFill>
              </a:rPr>
              <a:t>算法</a:t>
            </a:r>
            <a:endParaRPr lang="zh-CN" altLang="en-US" sz="2055" dirty="0" smtClean="0">
              <a:solidFill>
                <a:schemeClr val="tx1"/>
              </a:solidFill>
            </a:endParaRPr>
          </a:p>
          <a:p>
            <a:pPr>
              <a:lnSpc>
                <a:spcPct val="150000"/>
              </a:lnSpc>
            </a:pPr>
            <a:r>
              <a:rPr lang="zh-CN" altLang="en-US" sz="2055" dirty="0" smtClean="0">
                <a:solidFill>
                  <a:schemeClr val="tx1"/>
                </a:solidFill>
              </a:rPr>
              <a:t>算法步骤如下：</a:t>
            </a:r>
            <a:endParaRPr lang="zh-CN" altLang="en-US" sz="2055" dirty="0" smtClean="0">
              <a:solidFill>
                <a:schemeClr val="tx1"/>
              </a:solidFill>
            </a:endParaRPr>
          </a:p>
          <a:p>
            <a:pPr lvl="1">
              <a:lnSpc>
                <a:spcPct val="150000"/>
              </a:lnSpc>
            </a:pPr>
            <a:r>
              <a:rPr lang="zh-CN" altLang="en-US" sz="1760" dirty="0" smtClean="0">
                <a:solidFill>
                  <a:schemeClr val="tx1"/>
                </a:solidFill>
              </a:rPr>
              <a:t>首先抽取部分数据集，使用</a:t>
            </a:r>
            <a:r>
              <a:rPr lang="en-US" altLang="zh-CN" sz="1760" dirty="0" smtClean="0">
                <a:solidFill>
                  <a:schemeClr val="tx1"/>
                </a:solidFill>
              </a:rPr>
              <a:t>K-Means</a:t>
            </a:r>
            <a:r>
              <a:rPr lang="zh-CN" altLang="en-US" sz="1760" dirty="0" smtClean="0">
                <a:solidFill>
                  <a:schemeClr val="tx1"/>
                </a:solidFill>
              </a:rPr>
              <a:t>算法构建出</a:t>
            </a:r>
            <a:r>
              <a:rPr lang="en-US" altLang="zh-CN" sz="1760" dirty="0" smtClean="0">
                <a:solidFill>
                  <a:schemeClr val="tx1"/>
                </a:solidFill>
              </a:rPr>
              <a:t>K</a:t>
            </a:r>
            <a:r>
              <a:rPr lang="zh-CN" altLang="en-US" sz="1760" dirty="0" smtClean="0">
                <a:solidFill>
                  <a:schemeClr val="tx1"/>
                </a:solidFill>
              </a:rPr>
              <a:t>个聚簇点的模型</a:t>
            </a:r>
            <a:endParaRPr lang="zh-CN" altLang="en-US" sz="1760" dirty="0" smtClean="0">
              <a:solidFill>
                <a:schemeClr val="tx1"/>
              </a:solidFill>
            </a:endParaRPr>
          </a:p>
          <a:p>
            <a:pPr lvl="1">
              <a:lnSpc>
                <a:spcPct val="150000"/>
              </a:lnSpc>
            </a:pPr>
            <a:r>
              <a:rPr lang="zh-CN" altLang="en-US" sz="1760" dirty="0" smtClean="0">
                <a:solidFill>
                  <a:schemeClr val="tx1"/>
                </a:solidFill>
              </a:rPr>
              <a:t>继续抽取训练数据集中的部分数据集样本数据，并将其添加到模型中，分配给距离最近的聚簇中心点</a:t>
            </a:r>
            <a:endParaRPr lang="zh-CN" altLang="en-US" sz="1760" dirty="0" smtClean="0">
              <a:solidFill>
                <a:schemeClr val="tx1"/>
              </a:solidFill>
            </a:endParaRPr>
          </a:p>
          <a:p>
            <a:pPr lvl="1">
              <a:lnSpc>
                <a:spcPct val="150000"/>
              </a:lnSpc>
            </a:pPr>
            <a:r>
              <a:rPr lang="zh-CN" altLang="en-US" sz="1760" dirty="0" smtClean="0">
                <a:solidFill>
                  <a:schemeClr val="tx1"/>
                </a:solidFill>
              </a:rPr>
              <a:t>更新聚簇的中心点值</a:t>
            </a:r>
            <a:r>
              <a:rPr lang="en-US" altLang="zh-CN" sz="1760" dirty="0" smtClean="0">
                <a:solidFill>
                  <a:schemeClr val="tx1"/>
                </a:solidFill>
              </a:rPr>
              <a:t>(</a:t>
            </a:r>
            <a:r>
              <a:rPr lang="zh-CN" altLang="en-US" sz="1760" dirty="0" smtClean="0">
                <a:solidFill>
                  <a:schemeClr val="tx1"/>
                </a:solidFill>
              </a:rPr>
              <a:t>每次更新都只用抽取出来的部分数据集</a:t>
            </a:r>
            <a:r>
              <a:rPr lang="en-US" altLang="zh-CN" sz="1760" dirty="0" smtClean="0">
                <a:solidFill>
                  <a:schemeClr val="tx1"/>
                </a:solidFill>
              </a:rPr>
              <a:t>)</a:t>
            </a:r>
            <a:endParaRPr lang="zh-CN" altLang="en-US" sz="1760" dirty="0" smtClean="0">
              <a:solidFill>
                <a:schemeClr val="tx1"/>
              </a:solidFill>
            </a:endParaRPr>
          </a:p>
          <a:p>
            <a:pPr lvl="1">
              <a:lnSpc>
                <a:spcPct val="150000"/>
              </a:lnSpc>
            </a:pPr>
            <a:r>
              <a:rPr lang="zh-CN" altLang="en-US" sz="1760" dirty="0" smtClean="0">
                <a:solidFill>
                  <a:schemeClr val="tx1"/>
                </a:solidFill>
              </a:rPr>
              <a:t>循环迭代第二步和第三步操作，直到中心点稳定或者达到迭代次数，停止计算操作</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Mini Batch K-Means</a:t>
            </a:r>
            <a:r>
              <a:rPr lang="zh-CN" altLang="en-US" dirty="0"/>
              <a:t>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73735" y="945515"/>
            <a:ext cx="10680065" cy="5231765"/>
          </a:xfrm>
        </p:spPr>
        <p:txBody>
          <a:bodyPr>
            <a:normAutofit/>
          </a:bodyPr>
          <a:lstStyle/>
          <a:p>
            <a:pPr>
              <a:lnSpc>
                <a:spcPct val="150000"/>
              </a:lnSpc>
            </a:pPr>
            <a:r>
              <a:rPr lang="zh-CN" altLang="en-US" sz="2400" dirty="0" smtClean="0">
                <a:solidFill>
                  <a:schemeClr val="tx1"/>
                </a:solidFill>
              </a:rPr>
              <a:t>基于</a:t>
            </a:r>
            <a:r>
              <a:rPr lang="en-US" altLang="zh-CN" sz="2400" dirty="0" smtClean="0">
                <a:solidFill>
                  <a:schemeClr val="tx1"/>
                </a:solidFill>
              </a:rPr>
              <a:t>scikit</a:t>
            </a:r>
            <a:r>
              <a:rPr lang="zh-CN" altLang="en-US" sz="2400" dirty="0" smtClean="0">
                <a:solidFill>
                  <a:schemeClr val="tx1"/>
                </a:solidFill>
              </a:rPr>
              <a:t>包中的创建模拟数据的</a:t>
            </a:r>
            <a:r>
              <a:rPr lang="en-US" altLang="zh-CN" sz="2400" dirty="0" smtClean="0">
                <a:solidFill>
                  <a:schemeClr val="tx1"/>
                </a:solidFill>
              </a:rPr>
              <a:t>API</a:t>
            </a:r>
            <a:r>
              <a:rPr lang="zh-CN" altLang="en-US" sz="2400" dirty="0" smtClean="0">
                <a:solidFill>
                  <a:schemeClr val="tx1"/>
                </a:solidFill>
              </a:rPr>
              <a:t>创建聚类数据，使用</a:t>
            </a:r>
            <a:r>
              <a:rPr lang="en-US" altLang="zh-CN" sz="2400" dirty="0" smtClean="0">
                <a:solidFill>
                  <a:schemeClr val="tx1"/>
                </a:solidFill>
              </a:rPr>
              <a:t>K-means</a:t>
            </a:r>
            <a:r>
              <a:rPr lang="zh-CN" altLang="en-US" sz="2400" dirty="0" smtClean="0">
                <a:solidFill>
                  <a:schemeClr val="tx1"/>
                </a:solidFill>
              </a:rPr>
              <a:t>算法和</a:t>
            </a:r>
            <a:r>
              <a:rPr lang="en-US" altLang="zh-CN" sz="2400" dirty="0" smtClean="0">
                <a:solidFill>
                  <a:schemeClr val="tx1"/>
                </a:solidFill>
              </a:rPr>
              <a:t>Mini Batch K-Means</a:t>
            </a:r>
            <a:r>
              <a:rPr lang="zh-CN" altLang="en-US" sz="2400" dirty="0" smtClean="0">
                <a:solidFill>
                  <a:schemeClr val="tx1"/>
                </a:solidFill>
              </a:rPr>
              <a:t>算法对数据进行分类操作，比较这两种算法的聚类效果以及聚类的消耗时间长度</a:t>
            </a:r>
            <a:endParaRPr lang="zh-CN" altLang="en-US" sz="2400" dirty="0" smtClean="0">
              <a:solidFill>
                <a:schemeClr val="tx1"/>
              </a:solidFill>
            </a:endParaRPr>
          </a:p>
        </p:txBody>
      </p:sp>
      <p:sp>
        <p:nvSpPr>
          <p:cNvPr id="3" name="标题 2"/>
          <p:cNvSpPr>
            <a:spLocks noGrp="1"/>
          </p:cNvSpPr>
          <p:nvPr>
            <p:ph type="title"/>
          </p:nvPr>
        </p:nvSpPr>
        <p:spPr/>
        <p:txBody>
          <a:bodyPr>
            <a:normAutofit/>
          </a:bodyPr>
          <a:lstStyle/>
          <a:p>
            <a:r>
              <a:rPr lang="en-US" altLang="zh-CN" dirty="0"/>
              <a:t>K-Means</a:t>
            </a:r>
            <a:r>
              <a:rPr lang="zh-CN" altLang="en-US" dirty="0"/>
              <a:t>和</a:t>
            </a:r>
            <a:r>
              <a:rPr lang="en-US" altLang="zh-CN" dirty="0">
                <a:sym typeface="+mn-ea"/>
              </a:rPr>
              <a:t>Mini Batch K-Means</a:t>
            </a:r>
            <a:r>
              <a:rPr lang="zh-CN" altLang="en-US" dirty="0">
                <a:sym typeface="+mn-ea"/>
              </a:rPr>
              <a:t>算法比较</a:t>
            </a:r>
            <a:r>
              <a:rPr lang="zh-CN" altLang="en-US" dirty="0"/>
              <a:t>案例</a:t>
            </a:r>
            <a:endParaRPr lang="zh-CN" altLang="en-US" dirty="0"/>
          </a:p>
        </p:txBody>
      </p:sp>
      <p:pic>
        <p:nvPicPr>
          <p:cNvPr id="2" name="图片 1"/>
          <p:cNvPicPr>
            <a:picLocks noChangeAspect="1"/>
          </p:cNvPicPr>
          <p:nvPr/>
        </p:nvPicPr>
        <p:blipFill>
          <a:blip r:embed="rId1"/>
          <a:stretch>
            <a:fillRect/>
          </a:stretch>
        </p:blipFill>
        <p:spPr>
          <a:xfrm>
            <a:off x="944247" y="4505126"/>
            <a:ext cx="10767606" cy="939626"/>
          </a:xfrm>
          <a:prstGeom prst="rect">
            <a:avLst/>
          </a:prstGeom>
        </p:spPr>
      </p:pic>
      <p:pic>
        <p:nvPicPr>
          <p:cNvPr id="9" name="图片 8"/>
          <p:cNvPicPr>
            <a:picLocks noChangeAspect="1"/>
          </p:cNvPicPr>
          <p:nvPr/>
        </p:nvPicPr>
        <p:blipFill>
          <a:blip r:embed="rId2"/>
          <a:stretch>
            <a:fillRect/>
          </a:stretch>
        </p:blipFill>
        <p:spPr>
          <a:xfrm>
            <a:off x="944247" y="5359677"/>
            <a:ext cx="10766971" cy="1245004"/>
          </a:xfrm>
          <a:prstGeom prst="rect">
            <a:avLst/>
          </a:prstGeom>
        </p:spPr>
      </p:pic>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479993" y="2512254"/>
            <a:ext cx="4027059" cy="20982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K-Means</a:t>
            </a:r>
            <a:r>
              <a:rPr lang="zh-CN" altLang="en-US" dirty="0">
                <a:sym typeface="+mn-ea"/>
              </a:rPr>
              <a:t>和</a:t>
            </a:r>
            <a:r>
              <a:rPr lang="en-US" altLang="zh-CN" dirty="0">
                <a:sym typeface="+mn-ea"/>
              </a:rPr>
              <a:t>Mini Batch K-Means</a:t>
            </a:r>
            <a:r>
              <a:rPr lang="zh-CN" altLang="en-US" dirty="0">
                <a:sym typeface="+mn-ea"/>
              </a:rPr>
              <a:t>算法比较案例</a:t>
            </a:r>
            <a:endParaRPr lang="zh-CN" altLang="en-US" dirty="0"/>
          </a:p>
        </p:txBody>
      </p:sp>
      <p:sp>
        <p:nvSpPr>
          <p:cNvPr id="4" name="内容占位符 3"/>
          <p:cNvSpPr>
            <a:spLocks noGrp="1"/>
          </p:cNvSpPr>
          <p:nvPr>
            <p:ph idx="1"/>
          </p:nvPr>
        </p:nvSpPr>
        <p:spPr/>
        <p:txBody>
          <a:bodyPr/>
          <a:p>
            <a:endParaRPr lang="zh-CN" altLang="en-US"/>
          </a:p>
        </p:txBody>
      </p:sp>
      <p:pic>
        <p:nvPicPr>
          <p:cNvPr id="2" name="图片 1"/>
          <p:cNvPicPr>
            <a:picLocks noChangeAspect="1"/>
          </p:cNvPicPr>
          <p:nvPr/>
        </p:nvPicPr>
        <p:blipFill>
          <a:blip r:embed="rId1"/>
          <a:stretch>
            <a:fillRect/>
          </a:stretch>
        </p:blipFill>
        <p:spPr>
          <a:xfrm>
            <a:off x="854093" y="1097712"/>
            <a:ext cx="10483814" cy="52504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混淆矩阵</a:t>
            </a:r>
            <a:endParaRPr lang="zh-CN" altLang="en-US" sz="2400" dirty="0" smtClean="0">
              <a:solidFill>
                <a:schemeClr val="tx1"/>
              </a:solidFill>
            </a:endParaRPr>
          </a:p>
          <a:p>
            <a:pPr>
              <a:lnSpc>
                <a:spcPct val="150000"/>
              </a:lnSpc>
            </a:pPr>
            <a:r>
              <a:rPr lang="zh-CN" altLang="en-US" sz="2400" dirty="0" smtClean="0">
                <a:solidFill>
                  <a:schemeClr val="tx1"/>
                </a:solidFill>
              </a:rPr>
              <a:t>均一性</a:t>
            </a:r>
            <a:endParaRPr lang="zh-CN" altLang="en-US" sz="2400" dirty="0" smtClean="0">
              <a:solidFill>
                <a:schemeClr val="tx1"/>
              </a:solidFill>
            </a:endParaRPr>
          </a:p>
          <a:p>
            <a:pPr>
              <a:lnSpc>
                <a:spcPct val="150000"/>
              </a:lnSpc>
            </a:pPr>
            <a:r>
              <a:rPr lang="zh-CN" altLang="en-US" sz="2400" dirty="0" smtClean="0">
                <a:solidFill>
                  <a:schemeClr val="tx1"/>
                </a:solidFill>
              </a:rPr>
              <a:t>完整性</a:t>
            </a:r>
            <a:endParaRPr lang="zh-CN" altLang="en-US" sz="2400" dirty="0" smtClean="0">
              <a:solidFill>
                <a:schemeClr val="tx1"/>
              </a:solidFill>
            </a:endParaRPr>
          </a:p>
          <a:p>
            <a:pPr>
              <a:lnSpc>
                <a:spcPct val="150000"/>
              </a:lnSpc>
            </a:pPr>
            <a:r>
              <a:rPr lang="en-US" altLang="zh-CN" sz="2400" dirty="0" smtClean="0">
                <a:solidFill>
                  <a:schemeClr val="tx1"/>
                </a:solidFill>
              </a:rPr>
              <a:t>V-measure</a:t>
            </a:r>
            <a:endParaRPr lang="en-US" altLang="zh-CN" sz="2400" dirty="0" smtClean="0">
              <a:solidFill>
                <a:schemeClr val="tx1"/>
              </a:solidFill>
            </a:endParaRPr>
          </a:p>
          <a:p>
            <a:pPr>
              <a:lnSpc>
                <a:spcPct val="150000"/>
              </a:lnSpc>
            </a:pPr>
            <a:r>
              <a:rPr lang="zh-CN" altLang="en-US" sz="2400" dirty="0" smtClean="0">
                <a:solidFill>
                  <a:schemeClr val="tx1"/>
                </a:solidFill>
              </a:rPr>
              <a:t>调整兰德系数</a:t>
            </a:r>
            <a:r>
              <a:rPr lang="en-US" altLang="zh-CN" sz="2400" dirty="0" smtClean="0">
                <a:solidFill>
                  <a:schemeClr val="tx1"/>
                </a:solidFill>
              </a:rPr>
              <a:t>(</a:t>
            </a:r>
            <a:r>
              <a:rPr lang="en-US" altLang="zh-CN" sz="2400" dirty="0" smtClean="0">
                <a:sym typeface="+mn-ea"/>
              </a:rPr>
              <a:t>ARI</a:t>
            </a:r>
            <a:r>
              <a:rPr lang="en-US" altLang="zh-CN" sz="2400" dirty="0" smtClean="0">
                <a:solidFill>
                  <a:schemeClr val="tx1"/>
                </a:solidFill>
              </a:rPr>
              <a:t>)</a:t>
            </a:r>
            <a:endParaRPr lang="en-US" altLang="zh-CN" sz="2400" dirty="0" smtClean="0">
              <a:solidFill>
                <a:schemeClr val="tx1"/>
              </a:solidFill>
            </a:endParaRPr>
          </a:p>
          <a:p>
            <a:pPr>
              <a:lnSpc>
                <a:spcPct val="150000"/>
              </a:lnSpc>
            </a:pPr>
            <a:r>
              <a:rPr lang="zh-CN" altLang="en-US" sz="2400" dirty="0" smtClean="0">
                <a:solidFill>
                  <a:schemeClr val="tx1"/>
                </a:solidFill>
              </a:rPr>
              <a:t>调整互信息</a:t>
            </a:r>
            <a:r>
              <a:rPr lang="en-US" altLang="zh-CN" sz="2400" dirty="0" smtClean="0">
                <a:solidFill>
                  <a:schemeClr val="tx1"/>
                </a:solidFill>
              </a:rPr>
              <a:t>(</a:t>
            </a:r>
            <a:r>
              <a:rPr lang="en-US" altLang="zh-CN" sz="2400" dirty="0" smtClean="0">
                <a:sym typeface="+mn-ea"/>
              </a:rPr>
              <a:t>AMI</a:t>
            </a:r>
            <a:r>
              <a:rPr lang="en-US" altLang="zh-CN" sz="2400" dirty="0" smtClean="0">
                <a:solidFill>
                  <a:schemeClr val="tx1"/>
                </a:solidFill>
              </a:rPr>
              <a:t>)</a:t>
            </a:r>
            <a:endParaRPr lang="en-US" altLang="zh-CN" sz="2400" dirty="0" smtClean="0">
              <a:solidFill>
                <a:schemeClr val="tx1"/>
              </a:solidFill>
            </a:endParaRPr>
          </a:p>
          <a:p>
            <a:pPr>
              <a:lnSpc>
                <a:spcPct val="150000"/>
              </a:lnSpc>
            </a:pPr>
            <a:r>
              <a:rPr lang="zh-CN" altLang="en-US" sz="2400" dirty="0" smtClean="0">
                <a:solidFill>
                  <a:schemeClr val="tx1"/>
                </a:solidFill>
              </a:rPr>
              <a:t>轮廓系数</a:t>
            </a:r>
            <a:r>
              <a:rPr lang="en-US" altLang="zh-CN" sz="2400" dirty="0" smtClean="0">
                <a:solidFill>
                  <a:schemeClr val="tx1"/>
                </a:solidFill>
              </a:rPr>
              <a:t>(Silhouette)</a:t>
            </a:r>
            <a:endParaRPr lang="en-US" altLang="zh-CN" sz="2400" dirty="0" smtClean="0">
              <a:solidFill>
                <a:schemeClr val="tx1"/>
              </a:solidFill>
            </a:endParaRPr>
          </a:p>
        </p:txBody>
      </p:sp>
      <p:sp>
        <p:nvSpPr>
          <p:cNvPr id="3" name="标题 2"/>
          <p:cNvSpPr>
            <a:spLocks noGrp="1"/>
          </p:cNvSpPr>
          <p:nvPr>
            <p:ph type="title"/>
          </p:nvPr>
        </p:nvSpPr>
        <p:spPr/>
        <p:txBody>
          <a:bodyPr/>
          <a:lstStyle/>
          <a:p>
            <a:r>
              <a:rPr lang="zh-CN" altLang="en-US" dirty="0"/>
              <a:t>聚类算法的衡量指标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均一性：</a:t>
            </a:r>
            <a:r>
              <a:rPr lang="zh-CN" altLang="en-US" sz="2055" dirty="0" smtClean="0">
                <a:solidFill>
                  <a:schemeClr val="tx1"/>
                </a:solidFill>
              </a:rPr>
              <a:t>一个簇中只包含一个类别的样本，则满足均一性；</a:t>
            </a:r>
            <a:endParaRPr lang="zh-CN" altLang="en-US" sz="2055" dirty="0" smtClean="0">
              <a:solidFill>
                <a:schemeClr val="tx1"/>
              </a:solidFill>
            </a:endParaRPr>
          </a:p>
          <a:p>
            <a:pPr>
              <a:lnSpc>
                <a:spcPct val="150000"/>
              </a:lnSpc>
            </a:pPr>
            <a:endParaRPr lang="en-US" altLang="zh-CN" sz="2055" dirty="0" smtClean="0">
              <a:solidFill>
                <a:schemeClr val="tx1"/>
              </a:solidFill>
            </a:endParaRPr>
          </a:p>
          <a:p>
            <a:pPr>
              <a:lnSpc>
                <a:spcPct val="150000"/>
              </a:lnSpc>
            </a:pPr>
            <a:endParaRPr lang="en-US" altLang="zh-CN" sz="2055" dirty="0" smtClean="0">
              <a:solidFill>
                <a:schemeClr val="tx1"/>
              </a:solidFill>
            </a:endParaRPr>
          </a:p>
          <a:p>
            <a:pPr>
              <a:lnSpc>
                <a:spcPct val="150000"/>
              </a:lnSpc>
            </a:pPr>
            <a:r>
              <a:rPr lang="zh-CN" altLang="en-US" sz="2050" dirty="0" smtClean="0">
                <a:sym typeface="+mn-ea"/>
              </a:rPr>
              <a:t>完整性：同类别样本被归类到相同簇中，则满足完整性；</a:t>
            </a:r>
            <a:endParaRPr lang="zh-CN" altLang="en-US" sz="2050" dirty="0" smtClean="0">
              <a:solidFill>
                <a:schemeClr val="tx1"/>
              </a:solidFill>
            </a:endParaRPr>
          </a:p>
          <a:p>
            <a:pPr>
              <a:lnSpc>
                <a:spcPct val="150000"/>
              </a:lnSpc>
            </a:pPr>
            <a:endParaRPr lang="en-US" altLang="zh-CN" sz="2055" dirty="0" smtClean="0">
              <a:solidFill>
                <a:schemeClr val="tx1"/>
              </a:solidFill>
            </a:endParaRPr>
          </a:p>
          <a:p>
            <a:pPr>
              <a:lnSpc>
                <a:spcPct val="150000"/>
              </a:lnSpc>
            </a:pPr>
            <a:endParaRPr lang="en-US" altLang="zh-CN" sz="2055" dirty="0" smtClean="0">
              <a:solidFill>
                <a:schemeClr val="tx1"/>
              </a:solidFill>
            </a:endParaRPr>
          </a:p>
          <a:p>
            <a:pPr>
              <a:lnSpc>
                <a:spcPct val="150000"/>
              </a:lnSpc>
            </a:pPr>
            <a:r>
              <a:rPr lang="en-US" altLang="zh-CN" sz="2050" dirty="0" smtClean="0">
                <a:sym typeface="+mn-ea"/>
              </a:rPr>
              <a:t>V-measure</a:t>
            </a:r>
            <a:r>
              <a:rPr lang="zh-CN" altLang="en-US" sz="2050" dirty="0" smtClean="0">
                <a:sym typeface="+mn-ea"/>
              </a:rPr>
              <a:t>：均一性和完整性的加权平均</a:t>
            </a:r>
            <a:endParaRPr lang="zh-CN" altLang="en-US" sz="2050" dirty="0" smtClean="0">
              <a:solidFill>
                <a:schemeClr val="tx1"/>
              </a:solidFill>
              <a:sym typeface="+mn-ea"/>
            </a:endParaRPr>
          </a:p>
          <a:p>
            <a:pPr marL="0" indent="0">
              <a:lnSpc>
                <a:spcPct val="150000"/>
              </a:lnSpc>
              <a:buNone/>
            </a:pPr>
            <a:endParaRPr lang="en-US" altLang="zh-CN" sz="2055" dirty="0" smtClean="0">
              <a:solidFill>
                <a:schemeClr val="tx1"/>
              </a:solidFill>
            </a:endParaRPr>
          </a:p>
        </p:txBody>
      </p:sp>
      <p:sp>
        <p:nvSpPr>
          <p:cNvPr id="3" name="标题 2"/>
          <p:cNvSpPr>
            <a:spLocks noGrp="1"/>
          </p:cNvSpPr>
          <p:nvPr>
            <p:ph type="title"/>
          </p:nvPr>
        </p:nvSpPr>
        <p:spPr/>
        <p:txBody>
          <a:bodyPr/>
          <a:lstStyle/>
          <a:p>
            <a:r>
              <a:rPr lang="zh-CN" altLang="en-US" dirty="0"/>
              <a:t>聚类算法的衡量指标</a:t>
            </a:r>
            <a:r>
              <a:rPr lang="en-US" altLang="zh-CN" dirty="0"/>
              <a:t>1</a:t>
            </a:r>
            <a:endParaRPr lang="en-US" altLang="zh-CN" dirty="0"/>
          </a:p>
        </p:txBody>
      </p:sp>
      <p:graphicFrame>
        <p:nvGraphicFramePr>
          <p:cNvPr id="8" name="对象 7">
            <a:hlinkClick r:id="" action="ppaction://ole?verb=0"/>
          </p:cNvPr>
          <p:cNvGraphicFramePr>
            <a:graphicFrameLocks noChangeAspect="1"/>
          </p:cNvGraphicFramePr>
          <p:nvPr/>
        </p:nvGraphicFramePr>
        <p:xfrm>
          <a:off x="4536605" y="5520994"/>
          <a:ext cx="1822747" cy="1150407"/>
        </p:xfrm>
        <a:graphic>
          <a:graphicData uri="http://schemas.openxmlformats.org/presentationml/2006/ole">
            <mc:AlternateContent xmlns:mc="http://schemas.openxmlformats.org/markup-compatibility/2006">
              <mc:Choice xmlns:v="urn:schemas-microsoft-com:vml" Requires="v">
                <p:oleObj spid="_x0000_s7329" name="公式" r:id="rId1" imgW="673100" imgH="419100" progId="Equation.3">
                  <p:embed/>
                </p:oleObj>
              </mc:Choice>
              <mc:Fallback>
                <p:oleObj name="公式" r:id="rId1" imgW="673100" imgH="419100" progId="Equation.3">
                  <p:embed/>
                  <p:pic>
                    <p:nvPicPr>
                      <p:cNvPr id="0" name="图片 7170"/>
                      <p:cNvPicPr/>
                      <p:nvPr/>
                    </p:nvPicPr>
                    <p:blipFill>
                      <a:blip r:embed="rId2"/>
                      <a:stretch>
                        <a:fillRect/>
                      </a:stretch>
                    </p:blipFill>
                    <p:spPr>
                      <a:xfrm>
                        <a:off x="4536605" y="5520994"/>
                        <a:ext cx="1822747" cy="1150407"/>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845659" y="1763069"/>
          <a:ext cx="2275419" cy="1425311"/>
        </p:xfrm>
        <a:graphic>
          <a:graphicData uri="http://schemas.openxmlformats.org/presentationml/2006/ole">
            <mc:AlternateContent xmlns:mc="http://schemas.openxmlformats.org/markup-compatibility/2006">
              <mc:Choice xmlns:v="urn:schemas-microsoft-com:vml" Requires="v">
                <p:oleObj spid="_x0000_s1025" name="" r:id="rId3" imgW="1257300" imgH="787400" progId="Equation.KSEE3">
                  <p:embed/>
                </p:oleObj>
              </mc:Choice>
              <mc:Fallback>
                <p:oleObj name="" r:id="rId3" imgW="1257300" imgH="787400" progId="Equation.KSEE3">
                  <p:embed/>
                  <p:pic>
                    <p:nvPicPr>
                      <p:cNvPr id="0" name="图片 1024"/>
                      <p:cNvPicPr/>
                      <p:nvPr/>
                    </p:nvPicPr>
                    <p:blipFill>
                      <a:blip r:embed="rId4"/>
                      <a:stretch>
                        <a:fillRect/>
                      </a:stretch>
                    </p:blipFill>
                    <p:spPr>
                      <a:xfrm>
                        <a:off x="3845659" y="1763069"/>
                        <a:ext cx="2275419" cy="1425311"/>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3730724" y="3543857"/>
          <a:ext cx="2390332" cy="1472292"/>
        </p:xfrm>
        <a:graphic>
          <a:graphicData uri="http://schemas.openxmlformats.org/presentationml/2006/ole">
            <mc:AlternateContent xmlns:mc="http://schemas.openxmlformats.org/markup-compatibility/2006">
              <mc:Choice xmlns:v="urn:schemas-microsoft-com:vml" Requires="v">
                <p:oleObj spid="_x0000_s1026" name="" r:id="rId5" imgW="1320165" imgH="812800" progId="Equation.KSEE3">
                  <p:embed/>
                </p:oleObj>
              </mc:Choice>
              <mc:Fallback>
                <p:oleObj name="" r:id="rId5" imgW="1320165" imgH="812800" progId="Equation.KSEE3">
                  <p:embed/>
                  <p:pic>
                    <p:nvPicPr>
                      <p:cNvPr id="0" name="图片 1025"/>
                      <p:cNvPicPr/>
                      <p:nvPr/>
                    </p:nvPicPr>
                    <p:blipFill>
                      <a:blip r:embed="rId6"/>
                      <a:stretch>
                        <a:fillRect/>
                      </a:stretch>
                    </p:blipFill>
                    <p:spPr>
                      <a:xfrm>
                        <a:off x="3730724" y="3543857"/>
                        <a:ext cx="2390332" cy="1472292"/>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t>Jaccard相似度、</a:t>
            </a:r>
            <a:r>
              <a:rPr lang="en-US" altLang="zh-CN" sz="2400" dirty="0" smtClean="0"/>
              <a:t>Pearson</a:t>
            </a:r>
            <a:r>
              <a:rPr lang="zh-CN" altLang="en-US" sz="2400" dirty="0" smtClean="0"/>
              <a:t>相似度</a:t>
            </a:r>
            <a:endParaRPr lang="en-US" altLang="zh-CN" sz="2400" dirty="0" smtClean="0"/>
          </a:p>
          <a:p>
            <a:pPr>
              <a:lnSpc>
                <a:spcPct val="150000"/>
              </a:lnSpc>
            </a:pPr>
            <a:r>
              <a:rPr lang="en-US" altLang="zh-CN" sz="2400" dirty="0" smtClean="0"/>
              <a:t>K-means</a:t>
            </a:r>
            <a:r>
              <a:rPr lang="zh-CN" altLang="en-US" sz="2400" dirty="0" smtClean="0"/>
              <a:t>聚类</a:t>
            </a:r>
            <a:endParaRPr lang="zh-CN" altLang="en-US" sz="2400" dirty="0" smtClean="0"/>
          </a:p>
          <a:p>
            <a:pPr>
              <a:lnSpc>
                <a:spcPct val="150000"/>
              </a:lnSpc>
            </a:pPr>
            <a:r>
              <a:rPr lang="zh-CN" altLang="en-US" sz="2400" dirty="0" smtClean="0">
                <a:sym typeface="+mn-ea"/>
              </a:rPr>
              <a:t>聚类算法效果评估</a:t>
            </a:r>
            <a:r>
              <a:rPr lang="en-US" altLang="zh-CN" sz="2400" dirty="0" smtClean="0">
                <a:sym typeface="+mn-ea"/>
              </a:rPr>
              <a:t>(</a:t>
            </a:r>
            <a:r>
              <a:rPr lang="zh-CN" altLang="en-US" sz="2400" dirty="0" smtClean="0">
                <a:sym typeface="+mn-ea"/>
              </a:rPr>
              <a:t>准确率、召回率等</a:t>
            </a:r>
            <a:r>
              <a:rPr lang="en-US" altLang="zh-CN" sz="2400" dirty="0" smtClean="0">
                <a:sym typeface="+mn-ea"/>
              </a:rPr>
              <a:t>)</a:t>
            </a:r>
            <a:endParaRPr lang="zh-CN" altLang="en-US" sz="2400" dirty="0" smtClean="0"/>
          </a:p>
          <a:p>
            <a:pPr>
              <a:lnSpc>
                <a:spcPct val="150000"/>
              </a:lnSpc>
            </a:pPr>
            <a:r>
              <a:rPr lang="zh-CN" altLang="en-US" sz="2400" dirty="0" smtClean="0"/>
              <a:t>层次聚类算法</a:t>
            </a:r>
            <a:endParaRPr lang="zh-CN" altLang="en-US" sz="2400" dirty="0" smtClean="0"/>
          </a:p>
          <a:p>
            <a:pPr>
              <a:lnSpc>
                <a:spcPct val="150000"/>
              </a:lnSpc>
            </a:pPr>
            <a:r>
              <a:rPr lang="zh-CN" altLang="en-US" sz="2400" dirty="0" smtClean="0"/>
              <a:t>密度聚类算法</a:t>
            </a:r>
            <a:endParaRPr lang="zh-CN" altLang="en-US" sz="2400" dirty="0" smtClean="0"/>
          </a:p>
          <a:p>
            <a:pPr>
              <a:lnSpc>
                <a:spcPct val="150000"/>
              </a:lnSpc>
            </a:pPr>
            <a:r>
              <a:rPr lang="zh-CN" altLang="en-US" sz="2400" dirty="0" smtClean="0"/>
              <a:t>谱聚类算法</a:t>
            </a:r>
            <a:endParaRPr lang="zh-CN" altLang="en-US" sz="2400" dirty="0" smtClean="0"/>
          </a:p>
        </p:txBody>
      </p:sp>
      <p:sp>
        <p:nvSpPr>
          <p:cNvPr id="3" name="标题 2"/>
          <p:cNvSpPr>
            <a:spLocks noGrp="1"/>
          </p:cNvSpPr>
          <p:nvPr>
            <p:ph type="title"/>
          </p:nvPr>
        </p:nvSpPr>
        <p:spPr/>
        <p:txBody>
          <a:bodyPr/>
          <a:lstStyle/>
          <a:p>
            <a:r>
              <a:rPr lang="zh-CN" altLang="en-US" dirty="0" smtClean="0"/>
              <a:t>课程内容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聚类算法的衡量指标</a:t>
            </a:r>
            <a:r>
              <a:rPr lang="en-US" altLang="zh-CN" dirty="0"/>
              <a:t>-ARI</a:t>
            </a:r>
            <a:endParaRPr lang="en-US" altLang="zh-CN" dirty="0"/>
          </a:p>
        </p:txBody>
      </p:sp>
      <p:sp>
        <p:nvSpPr>
          <p:cNvPr id="2" name="内容占位符 1"/>
          <p:cNvSpPr>
            <a:spLocks noGrp="1"/>
          </p:cNvSpPr>
          <p:nvPr>
            <p:ph idx="1"/>
          </p:nvPr>
        </p:nvSpPr>
        <p:spPr>
          <a:xfrm>
            <a:off x="558165" y="1084580"/>
            <a:ext cx="10795635" cy="5092700"/>
          </a:xfrm>
        </p:spPr>
        <p:txBody>
          <a:bodyPr/>
          <a:p>
            <a:r>
              <a:rPr lang="en-US" altLang="zh-CN" sz="2400" dirty="0" smtClean="0">
                <a:sym typeface="+mn-ea"/>
              </a:rPr>
              <a:t>调整兰德系数(</a:t>
            </a:r>
            <a:r>
              <a:rPr lang="en-US" altLang="zh-CN" sz="2400" dirty="0" smtClean="0">
                <a:sym typeface="+mn-ea"/>
              </a:rPr>
              <a:t>ARI，Adjusted Rnd Index</a:t>
            </a:r>
            <a:r>
              <a:rPr lang="en-US" altLang="zh-CN" sz="2400" dirty="0" smtClean="0">
                <a:sym typeface="+mn-ea"/>
              </a:rPr>
              <a:t>)，ARI取值范围[-1,1]，值越大，表示聚类结果和真实情况越吻合。从广义的角度来将，ARI是衡量两个数据分布的吻合程度的。</a:t>
            </a:r>
            <a:endParaRPr lang="en-US" altLang="zh-CN" sz="2400" dirty="0" smtClean="0">
              <a:latin typeface="微软雅黑" panose="020B0503020204020204" charset="-122"/>
              <a:ea typeface="微软雅黑" panose="020B0503020204020204" charset="-122"/>
            </a:endParaRPr>
          </a:p>
          <a:p>
            <a:endParaRPr lang="zh-CN" altLang="en-US" sz="2400"/>
          </a:p>
        </p:txBody>
      </p:sp>
      <p:pic>
        <p:nvPicPr>
          <p:cNvPr id="8" name="图片 7"/>
          <p:cNvPicPr>
            <a:picLocks noChangeAspect="1"/>
          </p:cNvPicPr>
          <p:nvPr/>
        </p:nvPicPr>
        <p:blipFill>
          <a:blip r:embed="rId1"/>
          <a:stretch>
            <a:fillRect/>
          </a:stretch>
        </p:blipFill>
        <p:spPr>
          <a:xfrm>
            <a:off x="347446" y="2956711"/>
            <a:ext cx="4370531" cy="3103940"/>
          </a:xfrm>
          <a:prstGeom prst="rect">
            <a:avLst/>
          </a:prstGeom>
        </p:spPr>
      </p:pic>
      <p:pic>
        <p:nvPicPr>
          <p:cNvPr id="10" name="图片 9"/>
          <p:cNvPicPr>
            <a:picLocks noChangeAspect="1"/>
          </p:cNvPicPr>
          <p:nvPr/>
        </p:nvPicPr>
        <p:blipFill>
          <a:blip r:embed="rId2"/>
          <a:stretch>
            <a:fillRect/>
          </a:stretch>
        </p:blipFill>
        <p:spPr>
          <a:xfrm>
            <a:off x="5080472" y="2727476"/>
            <a:ext cx="3456300" cy="999940"/>
          </a:xfrm>
          <a:prstGeom prst="rect">
            <a:avLst/>
          </a:prstGeom>
        </p:spPr>
      </p:pic>
      <p:pic>
        <p:nvPicPr>
          <p:cNvPr id="12" name="图片 11"/>
          <p:cNvPicPr>
            <a:picLocks noChangeAspect="1"/>
          </p:cNvPicPr>
          <p:nvPr/>
        </p:nvPicPr>
        <p:blipFill>
          <a:blip r:embed="rId3"/>
          <a:stretch>
            <a:fillRect/>
          </a:stretch>
        </p:blipFill>
        <p:spPr>
          <a:xfrm>
            <a:off x="5564257" y="3865831"/>
            <a:ext cx="6237085" cy="1847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调整互信息</a:t>
            </a:r>
            <a:r>
              <a:rPr lang="en-US" altLang="zh-CN" sz="2400" dirty="0" smtClean="0">
                <a:solidFill>
                  <a:schemeClr val="tx1"/>
                </a:solidFill>
              </a:rPr>
              <a:t>(</a:t>
            </a:r>
            <a:r>
              <a:rPr lang="en-US" altLang="zh-CN" sz="2400" dirty="0" smtClean="0">
                <a:sym typeface="+mn-ea"/>
              </a:rPr>
              <a:t>AMI</a:t>
            </a:r>
            <a:r>
              <a:rPr lang="zh-CN" altLang="en-US" sz="2400" dirty="0" smtClean="0">
                <a:sym typeface="+mn-ea"/>
              </a:rPr>
              <a:t>，</a:t>
            </a:r>
            <a:r>
              <a:rPr lang="en-US" altLang="zh-CN" sz="2400" dirty="0" smtClean="0">
                <a:sym typeface="+mn-ea"/>
              </a:rPr>
              <a:t>Adjusted Mutual Information</a:t>
            </a:r>
            <a:r>
              <a:rPr lang="en-US" altLang="zh-CN" sz="2400" dirty="0" smtClean="0">
                <a:solidFill>
                  <a:schemeClr val="tx1"/>
                </a:solidFill>
              </a:rPr>
              <a:t>)</a:t>
            </a:r>
            <a:r>
              <a:rPr lang="zh-CN" altLang="en-US" sz="2400" dirty="0" smtClean="0">
                <a:solidFill>
                  <a:schemeClr val="tx1"/>
                </a:solidFill>
              </a:rPr>
              <a:t>，类似</a:t>
            </a:r>
            <a:r>
              <a:rPr lang="en-US" altLang="zh-CN" sz="2400" dirty="0" smtClean="0">
                <a:solidFill>
                  <a:schemeClr val="tx1"/>
                </a:solidFill>
              </a:rPr>
              <a:t>ARI</a:t>
            </a:r>
            <a:r>
              <a:rPr lang="zh-CN" altLang="en-US" sz="2400" dirty="0" smtClean="0">
                <a:solidFill>
                  <a:schemeClr val="tx1"/>
                </a:solidFill>
              </a:rPr>
              <a:t>，内部使用信息熵</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聚类算法的衡量指标</a:t>
            </a:r>
            <a:r>
              <a:rPr lang="en-US" altLang="zh-CN" dirty="0"/>
              <a:t>-AMI</a:t>
            </a:r>
            <a:endParaRPr lang="en-US" altLang="zh-CN" dirty="0"/>
          </a:p>
        </p:txBody>
      </p:sp>
      <p:pic>
        <p:nvPicPr>
          <p:cNvPr id="2" name="图片 1"/>
          <p:cNvPicPr>
            <a:picLocks noChangeAspect="1"/>
          </p:cNvPicPr>
          <p:nvPr/>
        </p:nvPicPr>
        <p:blipFill>
          <a:blip r:embed="rId1"/>
          <a:stretch>
            <a:fillRect/>
          </a:stretch>
        </p:blipFill>
        <p:spPr>
          <a:xfrm>
            <a:off x="1047732" y="1917345"/>
            <a:ext cx="2420807" cy="544729"/>
          </a:xfrm>
          <a:prstGeom prst="rect">
            <a:avLst/>
          </a:prstGeom>
        </p:spPr>
      </p:pic>
      <p:pic>
        <p:nvPicPr>
          <p:cNvPr id="5" name="图片 4"/>
          <p:cNvPicPr>
            <a:picLocks noChangeAspect="1"/>
          </p:cNvPicPr>
          <p:nvPr/>
        </p:nvPicPr>
        <p:blipFill>
          <a:blip r:embed="rId2"/>
          <a:stretch>
            <a:fillRect/>
          </a:stretch>
        </p:blipFill>
        <p:spPr>
          <a:xfrm>
            <a:off x="4182147" y="1917345"/>
            <a:ext cx="3250598" cy="544729"/>
          </a:xfrm>
          <a:prstGeom prst="rect">
            <a:avLst/>
          </a:prstGeom>
        </p:spPr>
      </p:pic>
      <p:pic>
        <p:nvPicPr>
          <p:cNvPr id="6" name="图片 5"/>
          <p:cNvPicPr>
            <a:picLocks noChangeAspect="1"/>
          </p:cNvPicPr>
          <p:nvPr/>
        </p:nvPicPr>
        <p:blipFill>
          <a:blip r:embed="rId3"/>
          <a:srcRect l="2760"/>
          <a:stretch>
            <a:fillRect/>
          </a:stretch>
        </p:blipFill>
        <p:spPr>
          <a:xfrm>
            <a:off x="8146353" y="1917980"/>
            <a:ext cx="2796022" cy="544094"/>
          </a:xfrm>
          <a:prstGeom prst="rect">
            <a:avLst/>
          </a:prstGeom>
        </p:spPr>
      </p:pic>
      <p:pic>
        <p:nvPicPr>
          <p:cNvPr id="7" name="图片 6"/>
          <p:cNvPicPr>
            <a:picLocks noChangeAspect="1"/>
          </p:cNvPicPr>
          <p:nvPr/>
        </p:nvPicPr>
        <p:blipFill>
          <a:blip r:embed="rId4"/>
          <a:stretch>
            <a:fillRect/>
          </a:stretch>
        </p:blipFill>
        <p:spPr>
          <a:xfrm>
            <a:off x="1560082" y="2678569"/>
            <a:ext cx="2399221" cy="534571"/>
          </a:xfrm>
          <a:prstGeom prst="rect">
            <a:avLst/>
          </a:prstGeom>
        </p:spPr>
      </p:pic>
      <p:pic>
        <p:nvPicPr>
          <p:cNvPr id="8" name="图片 7"/>
          <p:cNvPicPr>
            <a:picLocks noChangeAspect="1"/>
          </p:cNvPicPr>
          <p:nvPr/>
        </p:nvPicPr>
        <p:blipFill>
          <a:blip r:embed="rId5"/>
          <a:stretch>
            <a:fillRect/>
          </a:stretch>
        </p:blipFill>
        <p:spPr>
          <a:xfrm>
            <a:off x="4374516" y="2678569"/>
            <a:ext cx="2598574" cy="544094"/>
          </a:xfrm>
          <a:prstGeom prst="rect">
            <a:avLst/>
          </a:prstGeom>
        </p:spPr>
      </p:pic>
      <p:pic>
        <p:nvPicPr>
          <p:cNvPr id="9" name="图片 8"/>
          <p:cNvPicPr>
            <a:picLocks noChangeAspect="1"/>
          </p:cNvPicPr>
          <p:nvPr/>
        </p:nvPicPr>
        <p:blipFill>
          <a:blip r:embed="rId6"/>
          <a:stretch>
            <a:fillRect/>
          </a:stretch>
        </p:blipFill>
        <p:spPr>
          <a:xfrm>
            <a:off x="7811135" y="2678569"/>
            <a:ext cx="2131935" cy="648850"/>
          </a:xfrm>
          <a:prstGeom prst="rect">
            <a:avLst/>
          </a:prstGeom>
        </p:spPr>
      </p:pic>
      <p:pic>
        <p:nvPicPr>
          <p:cNvPr id="10" name="图片 9"/>
          <p:cNvPicPr>
            <a:picLocks noChangeAspect="1"/>
          </p:cNvPicPr>
          <p:nvPr/>
        </p:nvPicPr>
        <p:blipFill>
          <a:blip r:embed="rId7"/>
          <a:stretch>
            <a:fillRect/>
          </a:stretch>
        </p:blipFill>
        <p:spPr>
          <a:xfrm>
            <a:off x="535382" y="3327419"/>
            <a:ext cx="2076700" cy="1029779"/>
          </a:xfrm>
          <a:prstGeom prst="rect">
            <a:avLst/>
          </a:prstGeom>
        </p:spPr>
      </p:pic>
      <p:pic>
        <p:nvPicPr>
          <p:cNvPr id="12" name="图片 11"/>
          <p:cNvPicPr>
            <a:picLocks noChangeAspect="1"/>
          </p:cNvPicPr>
          <p:nvPr/>
        </p:nvPicPr>
        <p:blipFill>
          <a:blip r:embed="rId8"/>
          <a:stretch>
            <a:fillRect/>
          </a:stretch>
        </p:blipFill>
        <p:spPr>
          <a:xfrm>
            <a:off x="4935117" y="3293135"/>
            <a:ext cx="3362972" cy="1097077"/>
          </a:xfrm>
          <a:prstGeom prst="rect">
            <a:avLst/>
          </a:prstGeom>
        </p:spPr>
      </p:pic>
      <p:pic>
        <p:nvPicPr>
          <p:cNvPr id="13" name="图片 12"/>
          <p:cNvPicPr>
            <a:picLocks noChangeAspect="1"/>
          </p:cNvPicPr>
          <p:nvPr/>
        </p:nvPicPr>
        <p:blipFill>
          <a:blip r:embed="rId9"/>
          <a:stretch>
            <a:fillRect/>
          </a:stretch>
        </p:blipFill>
        <p:spPr>
          <a:xfrm>
            <a:off x="8747586" y="3402653"/>
            <a:ext cx="3270279" cy="878042"/>
          </a:xfrm>
          <a:prstGeom prst="rect">
            <a:avLst/>
          </a:prstGeom>
        </p:spPr>
      </p:pic>
      <p:pic>
        <p:nvPicPr>
          <p:cNvPr id="14" name="图片 13"/>
          <p:cNvPicPr>
            <a:picLocks noChangeAspect="1"/>
          </p:cNvPicPr>
          <p:nvPr/>
        </p:nvPicPr>
        <p:blipFill>
          <a:blip r:embed="rId10"/>
          <a:stretch>
            <a:fillRect/>
          </a:stretch>
        </p:blipFill>
        <p:spPr>
          <a:xfrm>
            <a:off x="1175344" y="4499412"/>
            <a:ext cx="4884785" cy="968831"/>
          </a:xfrm>
          <a:prstGeom prst="rect">
            <a:avLst/>
          </a:prstGeom>
        </p:spPr>
      </p:pic>
      <p:pic>
        <p:nvPicPr>
          <p:cNvPr id="15" name="图片 14"/>
          <p:cNvPicPr>
            <a:picLocks noChangeAspect="1"/>
          </p:cNvPicPr>
          <p:nvPr/>
        </p:nvPicPr>
        <p:blipFill>
          <a:blip r:embed="rId7"/>
          <a:stretch>
            <a:fillRect/>
          </a:stretch>
        </p:blipFill>
        <p:spPr>
          <a:xfrm>
            <a:off x="535382" y="3326784"/>
            <a:ext cx="2076700" cy="1029779"/>
          </a:xfrm>
          <a:prstGeom prst="rect">
            <a:avLst/>
          </a:prstGeom>
        </p:spPr>
      </p:pic>
      <p:graphicFrame>
        <p:nvGraphicFramePr>
          <p:cNvPr id="16" name="对象 15">
            <a:hlinkClick r:id="" action="ppaction://ole?verb=0"/>
          </p:cNvPr>
          <p:cNvGraphicFramePr>
            <a:graphicFrameLocks noChangeAspect="1"/>
          </p:cNvGraphicFramePr>
          <p:nvPr/>
        </p:nvGraphicFramePr>
        <p:xfrm>
          <a:off x="2965712" y="3442333"/>
          <a:ext cx="1304049" cy="838680"/>
        </p:xfrm>
        <a:graphic>
          <a:graphicData uri="http://schemas.openxmlformats.org/presentationml/2006/ole">
            <mc:AlternateContent xmlns:mc="http://schemas.openxmlformats.org/markup-compatibility/2006">
              <mc:Choice xmlns:v="urn:schemas-microsoft-com:vml" Requires="v">
                <p:oleObj spid="_x0000_s8248" name="公式" r:id="rId11" imgW="711200" imgH="457200" progId="Equation.3">
                  <p:embed/>
                </p:oleObj>
              </mc:Choice>
              <mc:Fallback>
                <p:oleObj name="公式" r:id="rId11" imgW="711200" imgH="457200" progId="Equation.3">
                  <p:embed/>
                  <p:pic>
                    <p:nvPicPr>
                      <p:cNvPr id="0" name="图片 8192"/>
                      <p:cNvPicPr/>
                      <p:nvPr/>
                    </p:nvPicPr>
                    <p:blipFill>
                      <a:blip r:embed="rId12"/>
                      <a:stretch>
                        <a:fillRect/>
                      </a:stretch>
                    </p:blipFill>
                    <p:spPr>
                      <a:xfrm>
                        <a:off x="2965712" y="3442333"/>
                        <a:ext cx="1304049" cy="838680"/>
                      </a:xfrm>
                      <a:prstGeom prst="rect">
                        <a:avLst/>
                      </a:prstGeom>
                    </p:spPr>
                  </p:pic>
                </p:oleObj>
              </mc:Fallback>
            </mc:AlternateContent>
          </a:graphicData>
        </a:graphic>
      </p:graphicFrame>
      <p:pic>
        <p:nvPicPr>
          <p:cNvPr id="17" name="图片 16"/>
          <p:cNvPicPr>
            <a:picLocks noChangeAspect="1"/>
          </p:cNvPicPr>
          <p:nvPr/>
        </p:nvPicPr>
        <p:blipFill>
          <a:blip r:embed="rId13"/>
          <a:stretch>
            <a:fillRect/>
          </a:stretch>
        </p:blipFill>
        <p:spPr>
          <a:xfrm>
            <a:off x="6720407" y="4390212"/>
            <a:ext cx="2889350" cy="968831"/>
          </a:xfrm>
          <a:prstGeom prst="rect">
            <a:avLst/>
          </a:prstGeom>
        </p:spPr>
      </p:pic>
      <p:pic>
        <p:nvPicPr>
          <p:cNvPr id="18" name="图片 17"/>
          <p:cNvPicPr>
            <a:picLocks noChangeAspect="1"/>
          </p:cNvPicPr>
          <p:nvPr/>
        </p:nvPicPr>
        <p:blipFill>
          <a:blip r:embed="rId14"/>
          <a:stretch>
            <a:fillRect/>
          </a:stretch>
        </p:blipFill>
        <p:spPr>
          <a:xfrm>
            <a:off x="2238137" y="5468242"/>
            <a:ext cx="7139253" cy="11846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94335" y="1003300"/>
            <a:ext cx="10959465" cy="5173980"/>
          </a:xfrm>
        </p:spPr>
        <p:txBody>
          <a:bodyPr>
            <a:normAutofit/>
          </a:bodyPr>
          <a:lstStyle/>
          <a:p>
            <a:pPr>
              <a:lnSpc>
                <a:spcPct val="150000"/>
              </a:lnSpc>
            </a:pPr>
            <a:r>
              <a:rPr lang="zh-CN" altLang="en-US" sz="2400" b="1" dirty="0" smtClean="0">
                <a:solidFill>
                  <a:srgbClr val="FF0000"/>
                </a:solidFill>
              </a:rPr>
              <a:t>簇内不相似度</a:t>
            </a:r>
            <a:r>
              <a:rPr lang="zh-CN" altLang="en-US" sz="2400" dirty="0" smtClean="0">
                <a:solidFill>
                  <a:schemeClr val="tx1"/>
                </a:solidFill>
              </a:rPr>
              <a:t>：计算样本</a:t>
            </a:r>
            <a:r>
              <a:rPr lang="en-US" altLang="zh-CN" sz="2400" dirty="0" smtClean="0">
                <a:solidFill>
                  <a:schemeClr val="tx1"/>
                </a:solidFill>
              </a:rPr>
              <a:t>i</a:t>
            </a:r>
            <a:r>
              <a:rPr lang="zh-CN" altLang="en-US" sz="2400" dirty="0" smtClean="0">
                <a:solidFill>
                  <a:schemeClr val="tx1"/>
                </a:solidFill>
              </a:rPr>
              <a:t>到同簇其它样本的平均距离为</a:t>
            </a:r>
            <a:r>
              <a:rPr lang="en-US" altLang="zh-CN" sz="2400" dirty="0" smtClean="0">
                <a:solidFill>
                  <a:schemeClr val="tx1"/>
                </a:solidFill>
              </a:rPr>
              <a:t>a</a:t>
            </a:r>
            <a:r>
              <a:rPr lang="en-US" altLang="zh-CN" sz="2400" baseline="-25000" dirty="0" smtClean="0">
                <a:solidFill>
                  <a:schemeClr val="tx1"/>
                </a:solidFill>
              </a:rPr>
              <a:t>i</a:t>
            </a:r>
            <a:r>
              <a:rPr lang="en-US" altLang="zh-CN" sz="2400" dirty="0" smtClean="0">
                <a:solidFill>
                  <a:schemeClr val="tx1"/>
                </a:solidFill>
              </a:rPr>
              <a:t>;a</a:t>
            </a:r>
            <a:r>
              <a:rPr lang="en-US" altLang="zh-CN" sz="2400" baseline="-25000" dirty="0" smtClean="0">
                <a:solidFill>
                  <a:schemeClr val="tx1"/>
                </a:solidFill>
              </a:rPr>
              <a:t>i</a:t>
            </a:r>
            <a:r>
              <a:rPr lang="zh-CN" altLang="en-US" sz="2400" dirty="0" smtClean="0">
                <a:solidFill>
                  <a:schemeClr val="tx1"/>
                </a:solidFill>
              </a:rPr>
              <a:t>越小，表示样本</a:t>
            </a:r>
            <a:r>
              <a:rPr lang="en-US" altLang="zh-CN" sz="2400" dirty="0" smtClean="0">
                <a:solidFill>
                  <a:schemeClr val="tx1"/>
                </a:solidFill>
              </a:rPr>
              <a:t>i</a:t>
            </a:r>
            <a:r>
              <a:rPr lang="zh-CN" altLang="en-US" sz="2400" dirty="0" smtClean="0">
                <a:solidFill>
                  <a:schemeClr val="tx1"/>
                </a:solidFill>
              </a:rPr>
              <a:t>越应该被聚类到该簇，簇</a:t>
            </a:r>
            <a:r>
              <a:rPr lang="en-US" altLang="zh-CN" sz="2400" dirty="0" smtClean="0">
                <a:solidFill>
                  <a:schemeClr val="tx1"/>
                </a:solidFill>
              </a:rPr>
              <a:t>C</a:t>
            </a:r>
            <a:r>
              <a:rPr lang="zh-CN" altLang="en-US" sz="2400" dirty="0" smtClean="0">
                <a:solidFill>
                  <a:schemeClr val="tx1"/>
                </a:solidFill>
              </a:rPr>
              <a:t>中的所有样本的</a:t>
            </a:r>
            <a:r>
              <a:rPr lang="en-US" altLang="zh-CN" sz="2400" dirty="0" smtClean="0">
                <a:solidFill>
                  <a:schemeClr val="tx1"/>
                </a:solidFill>
              </a:rPr>
              <a:t>a</a:t>
            </a:r>
            <a:r>
              <a:rPr lang="en-US" altLang="zh-CN" sz="2400" baseline="-25000" dirty="0" smtClean="0">
                <a:solidFill>
                  <a:schemeClr val="tx1"/>
                </a:solidFill>
              </a:rPr>
              <a:t>i</a:t>
            </a:r>
            <a:r>
              <a:rPr lang="zh-CN" altLang="en-US" sz="2400" dirty="0" smtClean="0">
                <a:solidFill>
                  <a:schemeClr val="tx1"/>
                </a:solidFill>
              </a:rPr>
              <a:t>的均值被称为簇</a:t>
            </a:r>
            <a:r>
              <a:rPr lang="en-US" altLang="zh-CN" sz="2400" dirty="0" smtClean="0">
                <a:solidFill>
                  <a:schemeClr val="tx1"/>
                </a:solidFill>
              </a:rPr>
              <a:t>C</a:t>
            </a:r>
            <a:r>
              <a:rPr lang="zh-CN" altLang="en-US" sz="2400" dirty="0" smtClean="0">
                <a:solidFill>
                  <a:schemeClr val="tx1"/>
                </a:solidFill>
              </a:rPr>
              <a:t>的</a:t>
            </a:r>
            <a:r>
              <a:rPr lang="zh-CN" altLang="en-US" sz="2400" b="1" dirty="0" smtClean="0">
                <a:solidFill>
                  <a:srgbClr val="FF0000"/>
                </a:solidFill>
              </a:rPr>
              <a:t>簇不相似度</a:t>
            </a:r>
            <a:r>
              <a:rPr lang="zh-CN" altLang="en-US" sz="2400" dirty="0" smtClean="0">
                <a:solidFill>
                  <a:schemeClr val="tx1"/>
                </a:solidFill>
              </a:rPr>
              <a:t>。</a:t>
            </a:r>
            <a:endParaRPr lang="zh-CN" altLang="en-US" sz="2400" dirty="0" smtClean="0">
              <a:solidFill>
                <a:schemeClr val="tx1"/>
              </a:solidFill>
            </a:endParaRPr>
          </a:p>
          <a:p>
            <a:pPr>
              <a:lnSpc>
                <a:spcPct val="150000"/>
              </a:lnSpc>
            </a:pPr>
            <a:r>
              <a:rPr lang="zh-CN" altLang="en-US" sz="2400" b="1" dirty="0" smtClean="0">
                <a:solidFill>
                  <a:srgbClr val="FF0000"/>
                </a:solidFill>
              </a:rPr>
              <a:t>簇间不相似度</a:t>
            </a:r>
            <a:r>
              <a:rPr lang="zh-CN" altLang="en-US" sz="2400" dirty="0" smtClean="0">
                <a:solidFill>
                  <a:schemeClr val="tx1"/>
                </a:solidFill>
              </a:rPr>
              <a:t>：计算样本</a:t>
            </a:r>
            <a:r>
              <a:rPr lang="en-US" altLang="zh-CN" sz="2400" dirty="0" smtClean="0">
                <a:solidFill>
                  <a:schemeClr val="tx1"/>
                </a:solidFill>
              </a:rPr>
              <a:t>i</a:t>
            </a:r>
            <a:r>
              <a:rPr lang="zh-CN" altLang="en-US" sz="2400" dirty="0" smtClean="0">
                <a:solidFill>
                  <a:schemeClr val="tx1"/>
                </a:solidFill>
              </a:rPr>
              <a:t>到其它簇</a:t>
            </a:r>
            <a:r>
              <a:rPr lang="en-US" altLang="zh-CN" sz="2400" dirty="0" smtClean="0">
                <a:solidFill>
                  <a:schemeClr val="tx1"/>
                </a:solidFill>
              </a:rPr>
              <a:t>C</a:t>
            </a:r>
            <a:r>
              <a:rPr lang="en-US" altLang="zh-CN" sz="2400" baseline="-25000" dirty="0" smtClean="0">
                <a:solidFill>
                  <a:schemeClr val="tx1"/>
                </a:solidFill>
              </a:rPr>
              <a:t>j</a:t>
            </a:r>
            <a:r>
              <a:rPr lang="zh-CN" altLang="en-US" sz="2400" dirty="0" smtClean="0">
                <a:solidFill>
                  <a:schemeClr val="tx1"/>
                </a:solidFill>
              </a:rPr>
              <a:t>的所有样本的平均距离</a:t>
            </a:r>
            <a:r>
              <a:rPr lang="en-US" altLang="zh-CN" sz="2400" dirty="0" smtClean="0">
                <a:solidFill>
                  <a:schemeClr val="tx1"/>
                </a:solidFill>
              </a:rPr>
              <a:t>b</a:t>
            </a:r>
            <a:r>
              <a:rPr lang="en-US" altLang="zh-CN" sz="2400" baseline="-25000" dirty="0" smtClean="0">
                <a:solidFill>
                  <a:schemeClr val="tx1"/>
                </a:solidFill>
              </a:rPr>
              <a:t>ij</a:t>
            </a:r>
            <a:r>
              <a:rPr lang="zh-CN" altLang="en-US" sz="2400" dirty="0" smtClean="0">
                <a:solidFill>
                  <a:schemeClr val="tx1"/>
                </a:solidFill>
              </a:rPr>
              <a:t>，</a:t>
            </a:r>
            <a:r>
              <a:rPr lang="en-US" altLang="zh-CN" sz="2400" dirty="0" smtClean="0">
                <a:solidFill>
                  <a:schemeClr val="tx1"/>
                </a:solidFill>
              </a:rPr>
              <a:t>b</a:t>
            </a:r>
            <a:r>
              <a:rPr lang="en-US" altLang="zh-CN" sz="2400" baseline="-25000" dirty="0" smtClean="0">
                <a:solidFill>
                  <a:schemeClr val="tx1"/>
                </a:solidFill>
              </a:rPr>
              <a:t>i</a:t>
            </a:r>
            <a:r>
              <a:rPr lang="en-US" altLang="zh-CN" sz="2400" dirty="0" smtClean="0">
                <a:solidFill>
                  <a:schemeClr val="tx1"/>
                </a:solidFill>
              </a:rPr>
              <a:t>=min{b</a:t>
            </a:r>
            <a:r>
              <a:rPr lang="en-US" altLang="zh-CN" sz="2400" baseline="-25000" dirty="0" smtClean="0">
                <a:solidFill>
                  <a:schemeClr val="tx1"/>
                </a:solidFill>
              </a:rPr>
              <a:t>i1</a:t>
            </a:r>
            <a:r>
              <a:rPr lang="en-US" altLang="zh-CN" sz="2400" dirty="0" smtClean="0">
                <a:solidFill>
                  <a:schemeClr val="tx1"/>
                </a:solidFill>
              </a:rPr>
              <a:t>,b</a:t>
            </a:r>
            <a:r>
              <a:rPr lang="en-US" altLang="zh-CN" sz="2400" baseline="-25000" dirty="0" smtClean="0">
                <a:solidFill>
                  <a:schemeClr val="tx1"/>
                </a:solidFill>
              </a:rPr>
              <a:t>i2</a:t>
            </a:r>
            <a:r>
              <a:rPr lang="en-US" altLang="zh-CN" sz="2400" dirty="0" smtClean="0">
                <a:solidFill>
                  <a:schemeClr val="tx1"/>
                </a:solidFill>
              </a:rPr>
              <a:t>,...,b</a:t>
            </a:r>
            <a:r>
              <a:rPr lang="en-US" altLang="zh-CN" sz="2400" baseline="-25000" dirty="0" smtClean="0">
                <a:solidFill>
                  <a:schemeClr val="tx1"/>
                </a:solidFill>
              </a:rPr>
              <a:t>ik</a:t>
            </a:r>
            <a:r>
              <a:rPr lang="en-US" altLang="zh-CN" sz="2400" dirty="0" smtClean="0">
                <a:solidFill>
                  <a:schemeClr val="tx1"/>
                </a:solidFill>
              </a:rPr>
              <a:t>}</a:t>
            </a:r>
            <a:r>
              <a:rPr lang="zh-CN" altLang="en-US" sz="2400" dirty="0" smtClean="0">
                <a:solidFill>
                  <a:schemeClr val="tx1"/>
                </a:solidFill>
              </a:rPr>
              <a:t>；</a:t>
            </a:r>
            <a:r>
              <a:rPr lang="en-US" altLang="zh-CN" sz="2400" dirty="0" smtClean="0">
                <a:sym typeface="+mn-ea"/>
              </a:rPr>
              <a:t>b</a:t>
            </a:r>
            <a:r>
              <a:rPr lang="en-US" altLang="zh-CN" sz="2400" baseline="-25000" dirty="0" smtClean="0">
                <a:sym typeface="+mn-ea"/>
              </a:rPr>
              <a:t>i</a:t>
            </a:r>
            <a:r>
              <a:rPr lang="zh-CN" altLang="en-US" sz="2400" dirty="0" smtClean="0">
                <a:solidFill>
                  <a:schemeClr val="tx1"/>
                </a:solidFill>
              </a:rPr>
              <a:t>越大，表示样本</a:t>
            </a:r>
            <a:r>
              <a:rPr lang="en-US" altLang="zh-CN" sz="2400" dirty="0" smtClean="0">
                <a:solidFill>
                  <a:schemeClr val="tx1"/>
                </a:solidFill>
              </a:rPr>
              <a:t>i</a:t>
            </a:r>
            <a:r>
              <a:rPr lang="zh-CN" altLang="en-US" sz="2400" dirty="0" smtClean="0">
                <a:solidFill>
                  <a:schemeClr val="tx1"/>
                </a:solidFill>
              </a:rPr>
              <a:t>越不属于其它簇。</a:t>
            </a:r>
            <a:endParaRPr lang="en-US" altLang="zh-CN" sz="2400" dirty="0" smtClean="0">
              <a:solidFill>
                <a:schemeClr val="tx1"/>
              </a:solidFill>
            </a:endParaRPr>
          </a:p>
          <a:p>
            <a:pPr>
              <a:lnSpc>
                <a:spcPct val="150000"/>
              </a:lnSpc>
            </a:pPr>
            <a:r>
              <a:rPr lang="zh-CN" altLang="en-US" sz="2400" b="1" dirty="0" smtClean="0">
                <a:solidFill>
                  <a:srgbClr val="FF0000"/>
                </a:solidFill>
              </a:rPr>
              <a:t>轮廓系数</a:t>
            </a:r>
            <a:r>
              <a:rPr lang="zh-CN" altLang="en-US" sz="2400" dirty="0" smtClean="0">
                <a:solidFill>
                  <a:schemeClr val="tx1"/>
                </a:solidFill>
              </a:rPr>
              <a:t>：</a:t>
            </a:r>
            <a:r>
              <a:rPr lang="en-US" altLang="zh-CN" sz="2400" dirty="0" smtClean="0">
                <a:solidFill>
                  <a:schemeClr val="tx1"/>
                </a:solidFill>
              </a:rPr>
              <a:t>s</a:t>
            </a:r>
            <a:r>
              <a:rPr lang="en-US" altLang="zh-CN" sz="2400" baseline="-25000" dirty="0" smtClean="0">
                <a:solidFill>
                  <a:schemeClr val="tx1"/>
                </a:solidFill>
              </a:rPr>
              <a:t>i</a:t>
            </a:r>
            <a:r>
              <a:rPr lang="zh-CN" altLang="en-US" sz="2400" dirty="0" smtClean="0">
                <a:solidFill>
                  <a:schemeClr val="tx1"/>
                </a:solidFill>
              </a:rPr>
              <a:t>值越接近</a:t>
            </a:r>
            <a:r>
              <a:rPr lang="en-US" altLang="zh-CN" sz="2400" dirty="0" smtClean="0">
                <a:solidFill>
                  <a:schemeClr val="tx1"/>
                </a:solidFill>
              </a:rPr>
              <a:t>1</a:t>
            </a:r>
            <a:r>
              <a:rPr lang="zh-CN" altLang="en-US" sz="2400" dirty="0" smtClean="0">
                <a:solidFill>
                  <a:schemeClr val="tx1"/>
                </a:solidFill>
              </a:rPr>
              <a:t>表示样本</a:t>
            </a:r>
            <a:r>
              <a:rPr lang="en-US" altLang="zh-CN" sz="2400" dirty="0" smtClean="0">
                <a:solidFill>
                  <a:schemeClr val="tx1"/>
                </a:solidFill>
              </a:rPr>
              <a:t>i</a:t>
            </a:r>
            <a:r>
              <a:rPr lang="zh-CN" altLang="en-US" sz="2400" dirty="0" smtClean="0">
                <a:solidFill>
                  <a:schemeClr val="tx1"/>
                </a:solidFill>
              </a:rPr>
              <a:t>聚类越合理，越接近</a:t>
            </a:r>
            <a:r>
              <a:rPr lang="en-US" altLang="zh-CN" sz="2400" dirty="0" smtClean="0">
                <a:solidFill>
                  <a:schemeClr val="tx1"/>
                </a:solidFill>
              </a:rPr>
              <a:t>-1</a:t>
            </a:r>
            <a:r>
              <a:rPr lang="zh-CN" altLang="en-US" sz="2400" dirty="0" smtClean="0">
                <a:solidFill>
                  <a:schemeClr val="tx1"/>
                </a:solidFill>
              </a:rPr>
              <a:t>，表示样本</a:t>
            </a:r>
            <a:r>
              <a:rPr lang="en-US" altLang="zh-CN" sz="2400" dirty="0" smtClean="0">
                <a:solidFill>
                  <a:schemeClr val="tx1"/>
                </a:solidFill>
              </a:rPr>
              <a:t>i</a:t>
            </a:r>
            <a:r>
              <a:rPr lang="zh-CN" altLang="en-US" sz="2400" dirty="0" smtClean="0">
                <a:solidFill>
                  <a:schemeClr val="tx1"/>
                </a:solidFill>
              </a:rPr>
              <a:t>应该分类到另外的簇中，近似为</a:t>
            </a:r>
            <a:r>
              <a:rPr lang="en-US" altLang="zh-CN" sz="2400" dirty="0" smtClean="0">
                <a:solidFill>
                  <a:schemeClr val="tx1"/>
                </a:solidFill>
              </a:rPr>
              <a:t>0</a:t>
            </a:r>
            <a:r>
              <a:rPr lang="zh-CN" altLang="en-US" sz="2400" dirty="0" smtClean="0">
                <a:solidFill>
                  <a:schemeClr val="tx1"/>
                </a:solidFill>
              </a:rPr>
              <a:t>，表示样本</a:t>
            </a:r>
            <a:r>
              <a:rPr lang="en-US" altLang="zh-CN" sz="2400" dirty="0" smtClean="0">
                <a:solidFill>
                  <a:schemeClr val="tx1"/>
                </a:solidFill>
              </a:rPr>
              <a:t>i</a:t>
            </a:r>
            <a:r>
              <a:rPr lang="zh-CN" altLang="en-US" sz="2400" dirty="0" smtClean="0">
                <a:solidFill>
                  <a:schemeClr val="tx1"/>
                </a:solidFill>
              </a:rPr>
              <a:t>应该在边界上；所有样本的</a:t>
            </a:r>
            <a:r>
              <a:rPr lang="en-US" altLang="zh-CN" sz="2400" dirty="0" smtClean="0">
                <a:sym typeface="+mn-ea"/>
              </a:rPr>
              <a:t>s</a:t>
            </a:r>
            <a:r>
              <a:rPr lang="en-US" altLang="zh-CN" sz="2400" baseline="-25000" dirty="0" smtClean="0">
                <a:sym typeface="+mn-ea"/>
              </a:rPr>
              <a:t>i</a:t>
            </a:r>
            <a:r>
              <a:rPr lang="zh-CN" altLang="en-US" sz="2400" dirty="0" smtClean="0">
                <a:solidFill>
                  <a:schemeClr val="tx1"/>
                </a:solidFill>
              </a:rPr>
              <a:t>的均值被成为聚类结果的轮廓系数</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聚类算法的衡量指标</a:t>
            </a:r>
            <a:r>
              <a:rPr lang="en-US" altLang="zh-CN" dirty="0"/>
              <a:t>-</a:t>
            </a:r>
            <a:r>
              <a:rPr lang="zh-CN" altLang="en-US" dirty="0" smtClean="0">
                <a:sym typeface="+mn-ea"/>
              </a:rPr>
              <a:t>轮廓系数</a:t>
            </a:r>
            <a:endParaRPr lang="en-US" altLang="zh-CN" dirty="0"/>
          </a:p>
        </p:txBody>
      </p:sp>
      <p:graphicFrame>
        <p:nvGraphicFramePr>
          <p:cNvPr id="2" name="对象 1">
            <a:hlinkClick r:id="" action="ppaction://ole?verb=0"/>
          </p:cNvPr>
          <p:cNvGraphicFramePr>
            <a:graphicFrameLocks noChangeAspect="1"/>
          </p:cNvGraphicFramePr>
          <p:nvPr/>
        </p:nvGraphicFramePr>
        <p:xfrm>
          <a:off x="2374637" y="5400945"/>
          <a:ext cx="3439158" cy="1135170"/>
        </p:xfrm>
        <a:graphic>
          <a:graphicData uri="http://schemas.openxmlformats.org/presentationml/2006/ole">
            <mc:AlternateContent xmlns:mc="http://schemas.openxmlformats.org/markup-compatibility/2006">
              <mc:Choice xmlns:v="urn:schemas-microsoft-com:vml" Requires="v">
                <p:oleObj spid="_x0000_s9323" name="" r:id="rId1" imgW="1270000" imgH="419100" progId="Equation.KSEE3">
                  <p:embed/>
                </p:oleObj>
              </mc:Choice>
              <mc:Fallback>
                <p:oleObj name="" r:id="rId1" imgW="1270000" imgH="419100" progId="Equation.KSEE3">
                  <p:embed/>
                  <p:pic>
                    <p:nvPicPr>
                      <p:cNvPr id="0" name="图片 9216"/>
                      <p:cNvPicPr/>
                      <p:nvPr/>
                    </p:nvPicPr>
                    <p:blipFill>
                      <a:blip r:embed="rId2"/>
                      <a:stretch>
                        <a:fillRect/>
                      </a:stretch>
                    </p:blipFill>
                    <p:spPr>
                      <a:xfrm>
                        <a:off x="2374637" y="5400945"/>
                        <a:ext cx="3439158" cy="113517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790879" y="4654958"/>
          <a:ext cx="2997280" cy="2060828"/>
        </p:xfrm>
        <a:graphic>
          <a:graphicData uri="http://schemas.openxmlformats.org/presentationml/2006/ole">
            <mc:AlternateContent xmlns:mc="http://schemas.openxmlformats.org/markup-compatibility/2006">
              <mc:Choice xmlns:v="urn:schemas-microsoft-com:vml" Requires="v">
                <p:oleObj spid="_x0000_s9324" name="" r:id="rId3" imgW="1625600" imgH="1117600" progId="Equation.KSEE3">
                  <p:embed/>
                </p:oleObj>
              </mc:Choice>
              <mc:Fallback>
                <p:oleObj name="" r:id="rId3" imgW="1625600" imgH="1117600" progId="Equation.KSEE3">
                  <p:embed/>
                  <p:pic>
                    <p:nvPicPr>
                      <p:cNvPr id="0" name="图片 9217"/>
                      <p:cNvPicPr/>
                      <p:nvPr/>
                    </p:nvPicPr>
                    <p:blipFill>
                      <a:blip r:embed="rId4"/>
                      <a:stretch>
                        <a:fillRect/>
                      </a:stretch>
                    </p:blipFill>
                    <p:spPr>
                      <a:xfrm>
                        <a:off x="6790879" y="4654958"/>
                        <a:ext cx="2997280" cy="206082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1650" y="838200"/>
            <a:ext cx="10852150" cy="5339080"/>
          </a:xfrm>
        </p:spPr>
        <p:txBody>
          <a:bodyPr>
            <a:normAutofit/>
          </a:bodyPr>
          <a:lstStyle/>
          <a:p>
            <a:pPr>
              <a:lnSpc>
                <a:spcPct val="150000"/>
              </a:lnSpc>
            </a:pPr>
            <a:r>
              <a:rPr lang="zh-CN" altLang="en-US" sz="2400" dirty="0" smtClean="0">
                <a:solidFill>
                  <a:schemeClr val="tx1"/>
                </a:solidFill>
              </a:rPr>
              <a:t>基于</a:t>
            </a:r>
            <a:r>
              <a:rPr lang="en-US" altLang="zh-CN" sz="2400" dirty="0" smtClean="0">
                <a:solidFill>
                  <a:schemeClr val="tx1"/>
                </a:solidFill>
              </a:rPr>
              <a:t>scikit</a:t>
            </a:r>
            <a:r>
              <a:rPr lang="zh-CN" altLang="en-US" sz="2400" dirty="0" smtClean="0">
                <a:solidFill>
                  <a:schemeClr val="tx1"/>
                </a:solidFill>
              </a:rPr>
              <a:t>包中的创建模拟数据的</a:t>
            </a:r>
            <a:r>
              <a:rPr lang="en-US" altLang="zh-CN" sz="2400" dirty="0" smtClean="0">
                <a:solidFill>
                  <a:schemeClr val="tx1"/>
                </a:solidFill>
              </a:rPr>
              <a:t>API</a:t>
            </a:r>
            <a:r>
              <a:rPr lang="zh-CN" altLang="en-US" sz="2400" dirty="0" smtClean="0">
                <a:solidFill>
                  <a:schemeClr val="tx1"/>
                </a:solidFill>
              </a:rPr>
              <a:t>创建聚类数据，对</a:t>
            </a:r>
            <a:r>
              <a:rPr lang="en-US" altLang="zh-CN" sz="2400" dirty="0" smtClean="0">
                <a:solidFill>
                  <a:schemeClr val="tx1"/>
                </a:solidFill>
              </a:rPr>
              <a:t>K-Means</a:t>
            </a:r>
            <a:r>
              <a:rPr lang="zh-CN" altLang="en-US" sz="2400" dirty="0" smtClean="0">
                <a:solidFill>
                  <a:schemeClr val="tx1"/>
                </a:solidFill>
              </a:rPr>
              <a:t>算法和</a:t>
            </a:r>
            <a:r>
              <a:rPr lang="en-US" altLang="zh-CN" sz="2400" dirty="0" smtClean="0">
                <a:solidFill>
                  <a:schemeClr val="tx1"/>
                </a:solidFill>
              </a:rPr>
              <a:t>Mini Batch K-Means</a:t>
            </a:r>
            <a:r>
              <a:rPr lang="zh-CN" altLang="en-US" sz="2400" dirty="0" smtClean="0">
                <a:solidFill>
                  <a:schemeClr val="tx1"/>
                </a:solidFill>
              </a:rPr>
              <a:t>算法构建的模型进行评估</a:t>
            </a:r>
            <a:endParaRPr lang="zh-CN" altLang="en-US" sz="2400" dirty="0" smtClean="0">
              <a:solidFill>
                <a:schemeClr val="tx1"/>
              </a:solidFill>
            </a:endParaRPr>
          </a:p>
        </p:txBody>
      </p:sp>
      <p:sp>
        <p:nvSpPr>
          <p:cNvPr id="3" name="标题 2"/>
          <p:cNvSpPr>
            <a:spLocks noGrp="1"/>
          </p:cNvSpPr>
          <p:nvPr>
            <p:ph type="title"/>
          </p:nvPr>
        </p:nvSpPr>
        <p:spPr/>
        <p:txBody>
          <a:bodyPr>
            <a:normAutofit/>
          </a:bodyPr>
          <a:lstStyle/>
          <a:p>
            <a:r>
              <a:rPr lang="en-US" altLang="zh-CN" dirty="0"/>
              <a:t>K-Means</a:t>
            </a:r>
            <a:r>
              <a:rPr lang="zh-CN" altLang="en-US" dirty="0"/>
              <a:t>和</a:t>
            </a:r>
            <a:r>
              <a:rPr lang="en-US" altLang="zh-CN" dirty="0">
                <a:sym typeface="+mn-ea"/>
              </a:rPr>
              <a:t>Mini Batch K-Means</a:t>
            </a:r>
            <a:r>
              <a:rPr lang="zh-CN" altLang="en-US" dirty="0">
                <a:sym typeface="+mn-ea"/>
              </a:rPr>
              <a:t>算法效果评估</a:t>
            </a:r>
            <a:endParaRPr lang="zh-CN" altLang="en-US" dirty="0">
              <a:sym typeface="+mn-ea"/>
            </a:endParaRPr>
          </a:p>
        </p:txBody>
      </p:sp>
      <p:pic>
        <p:nvPicPr>
          <p:cNvPr id="10" name="图片 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843574" y="1526892"/>
            <a:ext cx="5213655" cy="2717297"/>
          </a:xfrm>
          <a:prstGeom prst="rect">
            <a:avLst/>
          </a:prstGeom>
        </p:spPr>
      </p:pic>
      <p:pic>
        <p:nvPicPr>
          <p:cNvPr id="5" name="图片 4"/>
          <p:cNvPicPr>
            <a:picLocks noChangeAspect="1"/>
          </p:cNvPicPr>
          <p:nvPr/>
        </p:nvPicPr>
        <p:blipFill>
          <a:blip r:embed="rId2"/>
          <a:stretch>
            <a:fillRect/>
          </a:stretch>
        </p:blipFill>
        <p:spPr>
          <a:xfrm>
            <a:off x="249050" y="1937661"/>
            <a:ext cx="5713307" cy="599964"/>
          </a:xfrm>
          <a:prstGeom prst="rect">
            <a:avLst/>
          </a:prstGeom>
        </p:spPr>
      </p:pic>
      <p:pic>
        <p:nvPicPr>
          <p:cNvPr id="6" name="图片 5"/>
          <p:cNvPicPr>
            <a:picLocks noChangeAspect="1"/>
          </p:cNvPicPr>
          <p:nvPr/>
        </p:nvPicPr>
        <p:blipFill>
          <a:blip r:embed="rId3"/>
          <a:stretch>
            <a:fillRect/>
          </a:stretch>
        </p:blipFill>
        <p:spPr>
          <a:xfrm>
            <a:off x="249050" y="2451916"/>
            <a:ext cx="5713307" cy="657103"/>
          </a:xfrm>
          <a:prstGeom prst="rect">
            <a:avLst/>
          </a:prstGeom>
        </p:spPr>
      </p:pic>
      <p:pic>
        <p:nvPicPr>
          <p:cNvPr id="7" name="图片 6"/>
          <p:cNvPicPr>
            <a:picLocks noChangeAspect="1"/>
          </p:cNvPicPr>
          <p:nvPr/>
        </p:nvPicPr>
        <p:blipFill>
          <a:blip r:embed="rId4"/>
          <a:stretch>
            <a:fillRect/>
          </a:stretch>
        </p:blipFill>
        <p:spPr>
          <a:xfrm>
            <a:off x="249050" y="2916015"/>
            <a:ext cx="6065667" cy="647580"/>
          </a:xfrm>
          <a:prstGeom prst="rect">
            <a:avLst/>
          </a:prstGeom>
        </p:spPr>
      </p:pic>
      <p:pic>
        <p:nvPicPr>
          <p:cNvPr id="8" name="图片 7"/>
          <p:cNvPicPr>
            <a:picLocks noChangeAspect="1"/>
          </p:cNvPicPr>
          <p:nvPr/>
        </p:nvPicPr>
        <p:blipFill>
          <a:blip r:embed="rId5"/>
          <a:srcRect r="3610"/>
          <a:stretch>
            <a:fillRect/>
          </a:stretch>
        </p:blipFill>
        <p:spPr>
          <a:xfrm>
            <a:off x="125248" y="3323610"/>
            <a:ext cx="6645314" cy="647580"/>
          </a:xfrm>
          <a:prstGeom prst="rect">
            <a:avLst/>
          </a:prstGeom>
        </p:spPr>
      </p:pic>
      <p:pic>
        <p:nvPicPr>
          <p:cNvPr id="12" name="图片 11"/>
          <p:cNvPicPr>
            <a:picLocks noChangeAspect="1"/>
          </p:cNvPicPr>
          <p:nvPr/>
        </p:nvPicPr>
        <p:blipFill>
          <a:blip r:embed="rId6"/>
          <a:stretch>
            <a:fillRect/>
          </a:stretch>
        </p:blipFill>
        <p:spPr>
          <a:xfrm>
            <a:off x="363329" y="4467033"/>
            <a:ext cx="7198932" cy="1942740"/>
          </a:xfrm>
          <a:prstGeom prst="rect">
            <a:avLst/>
          </a:prstGeom>
        </p:spPr>
      </p:pic>
      <p:pic>
        <p:nvPicPr>
          <p:cNvPr id="9" name="图片 8"/>
          <p:cNvPicPr>
            <a:picLocks noChangeAspect="1"/>
          </p:cNvPicPr>
          <p:nvPr/>
        </p:nvPicPr>
        <p:blipFill>
          <a:blip r:embed="rId7"/>
          <a:stretch>
            <a:fillRect/>
          </a:stretch>
        </p:blipFill>
        <p:spPr>
          <a:xfrm>
            <a:off x="7143873" y="4866374"/>
            <a:ext cx="4913355" cy="647580"/>
          </a:xfrm>
          <a:prstGeom prst="rect">
            <a:avLst/>
          </a:prstGeom>
        </p:spPr>
      </p:pic>
      <p:pic>
        <p:nvPicPr>
          <p:cNvPr id="11" name="图片 10"/>
          <p:cNvPicPr>
            <a:picLocks noChangeAspect="1"/>
          </p:cNvPicPr>
          <p:nvPr/>
        </p:nvPicPr>
        <p:blipFill>
          <a:blip r:embed="rId8"/>
          <a:srcRect r="2033" b="2370"/>
          <a:stretch>
            <a:fillRect/>
          </a:stretch>
        </p:blipFill>
        <p:spPr>
          <a:xfrm>
            <a:off x="249050" y="3971190"/>
            <a:ext cx="5811714" cy="418388"/>
          </a:xfrm>
          <a:prstGeom prst="snip2Diag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99440" y="1044575"/>
            <a:ext cx="10754360" cy="5132705"/>
          </a:xfrm>
        </p:spPr>
        <p:txBody>
          <a:bodyPr>
            <a:normAutofit/>
          </a:bodyPr>
          <a:lstStyle/>
          <a:p>
            <a:pPr>
              <a:lnSpc>
                <a:spcPct val="150000"/>
              </a:lnSpc>
            </a:pPr>
            <a:r>
              <a:rPr lang="zh-CN" altLang="en-US" sz="2400" dirty="0" smtClean="0">
                <a:solidFill>
                  <a:schemeClr val="tx1"/>
                </a:solidFill>
              </a:rPr>
              <a:t>层次聚类方法对给定的数据集进行层次的分解或者合并，直到满足某种条件为止，传统的层次聚类算法主要分为两大类算法：</a:t>
            </a:r>
            <a:endParaRPr lang="zh-CN" altLang="en-US" sz="2400" dirty="0" smtClean="0">
              <a:solidFill>
                <a:schemeClr val="tx1"/>
              </a:solidFill>
            </a:endParaRPr>
          </a:p>
          <a:p>
            <a:pPr lvl="1">
              <a:lnSpc>
                <a:spcPct val="150000"/>
              </a:lnSpc>
            </a:pPr>
            <a:r>
              <a:rPr lang="zh-CN" altLang="en-US" sz="2055" dirty="0" smtClean="0">
                <a:solidFill>
                  <a:schemeClr val="tx1"/>
                </a:solidFill>
              </a:rPr>
              <a:t>凝聚的层次聚类：</a:t>
            </a:r>
            <a:r>
              <a:rPr lang="en-US" altLang="zh-CN" sz="2055" b="1" dirty="0" smtClean="0">
                <a:solidFill>
                  <a:srgbClr val="FF0000"/>
                </a:solidFill>
              </a:rPr>
              <a:t>AGNES</a:t>
            </a:r>
            <a:r>
              <a:rPr lang="zh-CN" altLang="en-US" sz="2055" b="1" dirty="0" smtClean="0">
                <a:solidFill>
                  <a:srgbClr val="FF0000"/>
                </a:solidFill>
              </a:rPr>
              <a:t>算法</a:t>
            </a:r>
            <a:r>
              <a:rPr lang="en-US" altLang="zh-CN" sz="2055" dirty="0" smtClean="0">
                <a:solidFill>
                  <a:schemeClr val="tx1"/>
                </a:solidFill>
              </a:rPr>
              <a:t>(</a:t>
            </a:r>
            <a:r>
              <a:rPr lang="en-US" altLang="zh-CN" sz="2050" dirty="0" smtClean="0">
                <a:solidFill>
                  <a:schemeClr val="tx1"/>
                </a:solidFill>
                <a:sym typeface="+mn-ea"/>
              </a:rPr>
              <a:t>AGglomerative NESting</a:t>
            </a:r>
            <a:r>
              <a:rPr lang="en-US" altLang="zh-CN" sz="2055" dirty="0" smtClean="0">
                <a:solidFill>
                  <a:schemeClr val="tx1"/>
                </a:solidFill>
              </a:rPr>
              <a:t>)==&gt;</a:t>
            </a:r>
            <a:r>
              <a:rPr lang="zh-CN" altLang="en-US" sz="2055" dirty="0" smtClean="0">
                <a:solidFill>
                  <a:schemeClr val="tx1"/>
                </a:solidFill>
              </a:rPr>
              <a:t>采用</a:t>
            </a:r>
            <a:r>
              <a:rPr lang="zh-CN" altLang="en-US" sz="2055" b="1" dirty="0" smtClean="0">
                <a:solidFill>
                  <a:schemeClr val="tx1"/>
                </a:solidFill>
              </a:rPr>
              <a:t>自底向上</a:t>
            </a:r>
            <a:r>
              <a:rPr lang="zh-CN" altLang="en-US" sz="2055" dirty="0" smtClean="0">
                <a:solidFill>
                  <a:schemeClr val="tx1"/>
                </a:solidFill>
              </a:rPr>
              <a:t>的策略。</a:t>
            </a:r>
            <a:r>
              <a:rPr lang="zh-CN" altLang="en-US" sz="2050" dirty="0" smtClean="0">
                <a:sym typeface="+mn-ea"/>
              </a:rPr>
              <a:t>最初将每个对象作为一个簇，然后这些簇根据某些准则被一步一步合并，两个簇间的距离可以由这两个不同簇中距离最近的数据点的相似度来确定；聚类的合并过程反复进行直到所有的对象满足簇数目。</a:t>
            </a:r>
            <a:endParaRPr lang="zh-CN" altLang="en-US" sz="2055" dirty="0" smtClean="0">
              <a:solidFill>
                <a:schemeClr val="tx1"/>
              </a:solidFill>
            </a:endParaRPr>
          </a:p>
          <a:p>
            <a:pPr lvl="1">
              <a:lnSpc>
                <a:spcPct val="150000"/>
              </a:lnSpc>
            </a:pPr>
            <a:r>
              <a:rPr lang="zh-CN" altLang="en-US" sz="2055" dirty="0" smtClean="0">
                <a:solidFill>
                  <a:schemeClr val="tx1"/>
                </a:solidFill>
              </a:rPr>
              <a:t>分裂的层次聚类：</a:t>
            </a:r>
            <a:r>
              <a:rPr lang="en-US" altLang="zh-CN" sz="2055" b="1" dirty="0" smtClean="0">
                <a:solidFill>
                  <a:srgbClr val="FF0000"/>
                </a:solidFill>
              </a:rPr>
              <a:t>DIANA</a:t>
            </a:r>
            <a:r>
              <a:rPr lang="zh-CN" altLang="en-US" sz="2055" b="1" dirty="0" smtClean="0">
                <a:solidFill>
                  <a:srgbClr val="FF0000"/>
                </a:solidFill>
              </a:rPr>
              <a:t>算法</a:t>
            </a:r>
            <a:r>
              <a:rPr lang="en-US" altLang="zh-CN" sz="2055" dirty="0" smtClean="0">
                <a:solidFill>
                  <a:schemeClr val="tx1"/>
                </a:solidFill>
              </a:rPr>
              <a:t>(DIvisive ANALysis)==&gt;</a:t>
            </a:r>
            <a:r>
              <a:rPr lang="zh-CN" altLang="en-US" sz="2055" dirty="0" smtClean="0">
                <a:solidFill>
                  <a:schemeClr val="tx1"/>
                </a:solidFill>
              </a:rPr>
              <a:t>采用</a:t>
            </a:r>
            <a:r>
              <a:rPr lang="zh-CN" altLang="en-US" sz="2055" b="1" dirty="0" smtClean="0">
                <a:solidFill>
                  <a:schemeClr val="tx1"/>
                </a:solidFill>
              </a:rPr>
              <a:t>自顶向下</a:t>
            </a:r>
            <a:r>
              <a:rPr lang="zh-CN" altLang="en-US" sz="2055" dirty="0" smtClean="0">
                <a:solidFill>
                  <a:schemeClr val="tx1"/>
                </a:solidFill>
              </a:rPr>
              <a:t>的策略。首先将所有对象置于一个簇中，然后按照某种既定的规则逐渐细分为越来越小的簇</a:t>
            </a:r>
            <a:r>
              <a:rPr lang="en-US" altLang="zh-CN" sz="2055" dirty="0" smtClean="0">
                <a:solidFill>
                  <a:schemeClr val="tx1"/>
                </a:solidFill>
              </a:rPr>
              <a:t>(</a:t>
            </a:r>
            <a:r>
              <a:rPr lang="zh-CN" altLang="en-US" sz="2055" dirty="0" smtClean="0">
                <a:solidFill>
                  <a:schemeClr val="tx1"/>
                </a:solidFill>
              </a:rPr>
              <a:t>比如最大的欧式距离</a:t>
            </a:r>
            <a:r>
              <a:rPr lang="en-US" altLang="zh-CN" sz="2055" dirty="0" smtClean="0">
                <a:solidFill>
                  <a:schemeClr val="tx1"/>
                </a:solidFill>
              </a:rPr>
              <a:t>)</a:t>
            </a:r>
            <a:r>
              <a:rPr lang="zh-CN" altLang="en-US" sz="2055" dirty="0" smtClean="0">
                <a:solidFill>
                  <a:schemeClr val="tx1"/>
                </a:solidFill>
              </a:rPr>
              <a:t>，直到达到某个终结条件</a:t>
            </a:r>
            <a:r>
              <a:rPr lang="en-US" altLang="zh-CN" sz="2055" dirty="0" smtClean="0">
                <a:solidFill>
                  <a:schemeClr val="tx1"/>
                </a:solidFill>
              </a:rPr>
              <a:t>(</a:t>
            </a:r>
            <a:r>
              <a:rPr lang="zh-CN" altLang="en-US" sz="2055" dirty="0" smtClean="0">
                <a:solidFill>
                  <a:schemeClr val="tx1"/>
                </a:solidFill>
              </a:rPr>
              <a:t>簇数目或者簇距离达到阈值</a:t>
            </a:r>
            <a:r>
              <a:rPr lang="en-US" altLang="zh-CN" sz="2055" dirty="0" smtClean="0">
                <a:solidFill>
                  <a:schemeClr val="tx1"/>
                </a:solidFill>
              </a:rPr>
              <a:t>)</a:t>
            </a:r>
            <a:r>
              <a:rPr lang="zh-CN" altLang="en-US" sz="2055" dirty="0" smtClean="0">
                <a:solidFill>
                  <a:schemeClr val="tx1"/>
                </a:solidFill>
              </a:rPr>
              <a:t>。</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层次聚类方法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简单，理解容易</a:t>
            </a:r>
            <a:endParaRPr lang="zh-CN" altLang="en-US" sz="2400" dirty="0" smtClean="0">
              <a:solidFill>
                <a:schemeClr val="tx1"/>
              </a:solidFill>
            </a:endParaRPr>
          </a:p>
          <a:p>
            <a:pPr>
              <a:lnSpc>
                <a:spcPct val="150000"/>
              </a:lnSpc>
            </a:pPr>
            <a:r>
              <a:rPr lang="zh-CN" altLang="en-US" sz="2400" dirty="0" smtClean="0">
                <a:solidFill>
                  <a:schemeClr val="tx1"/>
                </a:solidFill>
              </a:rPr>
              <a:t>合并点</a:t>
            </a:r>
            <a:r>
              <a:rPr lang="en-US" altLang="zh-CN" sz="2400" dirty="0" smtClean="0">
                <a:solidFill>
                  <a:schemeClr val="tx1"/>
                </a:solidFill>
              </a:rPr>
              <a:t>/</a:t>
            </a:r>
            <a:r>
              <a:rPr lang="zh-CN" altLang="en-US" sz="2400" dirty="0" smtClean="0">
                <a:solidFill>
                  <a:schemeClr val="tx1"/>
                </a:solidFill>
              </a:rPr>
              <a:t>分裂点选择不太容易</a:t>
            </a:r>
            <a:endParaRPr lang="zh-CN" altLang="en-US" sz="2400" dirty="0" smtClean="0">
              <a:solidFill>
                <a:schemeClr val="tx1"/>
              </a:solidFill>
            </a:endParaRPr>
          </a:p>
          <a:p>
            <a:pPr>
              <a:lnSpc>
                <a:spcPct val="150000"/>
              </a:lnSpc>
            </a:pPr>
            <a:r>
              <a:rPr lang="zh-CN" altLang="en-US" sz="2400" dirty="0" smtClean="0">
                <a:solidFill>
                  <a:schemeClr val="tx1"/>
                </a:solidFill>
              </a:rPr>
              <a:t>合并</a:t>
            </a:r>
            <a:r>
              <a:rPr lang="en-US" altLang="zh-CN" sz="2400" dirty="0" smtClean="0">
                <a:solidFill>
                  <a:schemeClr val="tx1"/>
                </a:solidFill>
              </a:rPr>
              <a:t>/</a:t>
            </a:r>
            <a:r>
              <a:rPr lang="zh-CN" altLang="en-US" sz="2400" dirty="0" smtClean="0">
                <a:solidFill>
                  <a:schemeClr val="tx1"/>
                </a:solidFill>
              </a:rPr>
              <a:t>分裂的操作不能进行撤销</a:t>
            </a:r>
            <a:endParaRPr lang="zh-CN" altLang="en-US" sz="2400" dirty="0" smtClean="0">
              <a:solidFill>
                <a:schemeClr val="tx1"/>
              </a:solidFill>
            </a:endParaRPr>
          </a:p>
          <a:p>
            <a:pPr>
              <a:lnSpc>
                <a:spcPct val="150000"/>
              </a:lnSpc>
            </a:pPr>
            <a:r>
              <a:rPr lang="zh-CN" altLang="en-US" sz="2400" dirty="0" smtClean="0">
                <a:solidFill>
                  <a:schemeClr val="tx1"/>
                </a:solidFill>
              </a:rPr>
              <a:t>大数据集不太适合</a:t>
            </a:r>
            <a:r>
              <a:rPr lang="en-US" altLang="zh-CN" sz="2400" dirty="0" smtClean="0">
                <a:solidFill>
                  <a:schemeClr val="tx1"/>
                </a:solidFill>
              </a:rPr>
              <a:t>(</a:t>
            </a:r>
            <a:r>
              <a:rPr lang="zh-CN" altLang="en-US" sz="2400" dirty="0" smtClean="0">
                <a:solidFill>
                  <a:schemeClr val="tx1"/>
                </a:solidFill>
              </a:rPr>
              <a:t>数据量大到内存中放不下</a:t>
            </a:r>
            <a:r>
              <a:rPr lang="en-US" altLang="zh-CN" sz="2400" dirty="0" smtClean="0">
                <a:solidFill>
                  <a:schemeClr val="tx1"/>
                </a:solidFill>
              </a:rPr>
              <a:t>)</a:t>
            </a:r>
            <a:endParaRPr lang="zh-CN" altLang="en-US" sz="2400" dirty="0" smtClean="0">
              <a:solidFill>
                <a:schemeClr val="tx1"/>
              </a:solidFill>
            </a:endParaRPr>
          </a:p>
          <a:p>
            <a:pPr>
              <a:lnSpc>
                <a:spcPct val="150000"/>
              </a:lnSpc>
            </a:pPr>
            <a:r>
              <a:rPr lang="zh-CN" altLang="en-US" sz="2400" dirty="0" smtClean="0">
                <a:solidFill>
                  <a:schemeClr val="tx1"/>
                </a:solidFill>
              </a:rPr>
              <a:t>执行效率较低</a:t>
            </a:r>
            <a:r>
              <a:rPr lang="en-US" altLang="zh-CN" sz="2400" dirty="0" smtClean="0">
                <a:solidFill>
                  <a:schemeClr val="tx1"/>
                </a:solidFill>
              </a:rPr>
              <a:t>O(t*n</a:t>
            </a:r>
            <a:r>
              <a:rPr lang="en-US" altLang="zh-CN" sz="2400" baseline="30000" dirty="0" smtClean="0">
                <a:solidFill>
                  <a:schemeClr val="tx1"/>
                </a:solidFill>
              </a:rPr>
              <a:t>2</a:t>
            </a:r>
            <a:r>
              <a:rPr lang="en-US" altLang="zh-CN" sz="2400" dirty="0" smtClean="0">
                <a:solidFill>
                  <a:schemeClr val="tx1"/>
                </a:solidFill>
              </a:rPr>
              <a:t>)</a:t>
            </a:r>
            <a:r>
              <a:rPr lang="zh-CN" altLang="en-US" sz="2400" dirty="0" smtClean="0">
                <a:solidFill>
                  <a:schemeClr val="tx1"/>
                </a:solidFill>
              </a:rPr>
              <a:t>，</a:t>
            </a:r>
            <a:r>
              <a:rPr lang="en-US" altLang="zh-CN" sz="2400" dirty="0" smtClean="0">
                <a:solidFill>
                  <a:schemeClr val="tx1"/>
                </a:solidFill>
              </a:rPr>
              <a:t>t</a:t>
            </a:r>
            <a:r>
              <a:rPr lang="zh-CN" altLang="en-US" sz="2400" dirty="0" smtClean="0">
                <a:solidFill>
                  <a:schemeClr val="tx1"/>
                </a:solidFill>
              </a:rPr>
              <a:t>为迭代次数，</a:t>
            </a:r>
            <a:r>
              <a:rPr lang="en-US" altLang="zh-CN" sz="2400" dirty="0" smtClean="0">
                <a:solidFill>
                  <a:schemeClr val="tx1"/>
                </a:solidFill>
              </a:rPr>
              <a:t>n</a:t>
            </a:r>
            <a:r>
              <a:rPr lang="zh-CN" altLang="en-US" sz="2400" dirty="0" smtClean="0">
                <a:solidFill>
                  <a:schemeClr val="tx1"/>
                </a:solidFill>
              </a:rPr>
              <a:t>为样本点数</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AGNES</a:t>
            </a:r>
            <a:r>
              <a:rPr lang="zh-CN" altLang="en-US" dirty="0"/>
              <a:t>和</a:t>
            </a:r>
            <a:r>
              <a:rPr lang="en-US" altLang="zh-CN" dirty="0"/>
              <a:t>DIANA</a:t>
            </a:r>
            <a:r>
              <a:rPr lang="zh-CN" altLang="en-US" dirty="0"/>
              <a:t>算法优缺点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solidFill>
                  <a:schemeClr val="tx1"/>
                </a:solidFill>
              </a:rPr>
              <a:t>最小距离</a:t>
            </a:r>
            <a:r>
              <a:rPr lang="en-US" altLang="zh-CN" sz="2400" dirty="0" smtClean="0">
                <a:solidFill>
                  <a:schemeClr val="tx1"/>
                </a:solidFill>
              </a:rPr>
              <a:t>(SL</a:t>
            </a:r>
            <a:r>
              <a:rPr lang="zh-CN" altLang="en-US" sz="2400" dirty="0" smtClean="0">
                <a:solidFill>
                  <a:schemeClr val="tx1"/>
                </a:solidFill>
              </a:rPr>
              <a:t>聚类</a:t>
            </a:r>
            <a:r>
              <a:rPr lang="en-US" altLang="zh-CN" sz="2400" dirty="0" smtClean="0">
                <a:solidFill>
                  <a:schemeClr val="tx1"/>
                </a:solidFill>
              </a:rPr>
              <a:t>)</a:t>
            </a:r>
            <a:endParaRPr lang="en-US" altLang="zh-CN" sz="2400" dirty="0" smtClean="0">
              <a:solidFill>
                <a:schemeClr val="tx1"/>
              </a:solidFill>
            </a:endParaRPr>
          </a:p>
          <a:p>
            <a:pPr lvl="1">
              <a:lnSpc>
                <a:spcPct val="150000"/>
              </a:lnSpc>
            </a:pPr>
            <a:r>
              <a:rPr lang="zh-CN" altLang="en-US" sz="2055" dirty="0" smtClean="0">
                <a:solidFill>
                  <a:schemeClr val="tx1"/>
                </a:solidFill>
              </a:rPr>
              <a:t>两个聚簇中最近的两个样本之间的距离</a:t>
            </a:r>
            <a:r>
              <a:rPr lang="en-US" altLang="zh-CN" sz="2055" dirty="0" smtClean="0">
                <a:solidFill>
                  <a:schemeClr val="tx1"/>
                </a:solidFill>
              </a:rPr>
              <a:t>(single/word-linkage</a:t>
            </a:r>
            <a:r>
              <a:rPr lang="zh-CN" altLang="en-US" sz="2055" dirty="0" smtClean="0">
                <a:solidFill>
                  <a:schemeClr val="tx1"/>
                </a:solidFill>
              </a:rPr>
              <a:t>聚类法</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最终得到模型容易形成链式结构</a:t>
            </a:r>
            <a:endParaRPr lang="zh-CN" altLang="en-US" sz="2055" dirty="0" smtClean="0">
              <a:solidFill>
                <a:schemeClr val="tx1"/>
              </a:solidFill>
            </a:endParaRPr>
          </a:p>
          <a:p>
            <a:pPr>
              <a:lnSpc>
                <a:spcPct val="150000"/>
              </a:lnSpc>
            </a:pPr>
            <a:r>
              <a:rPr lang="zh-CN" altLang="en-US" sz="2400" dirty="0" smtClean="0">
                <a:solidFill>
                  <a:schemeClr val="tx1"/>
                </a:solidFill>
              </a:rPr>
              <a:t>最大距离</a:t>
            </a:r>
            <a:r>
              <a:rPr lang="en-US" altLang="zh-CN" sz="2400" dirty="0" smtClean="0">
                <a:solidFill>
                  <a:schemeClr val="tx1"/>
                </a:solidFill>
              </a:rPr>
              <a:t>(CL</a:t>
            </a:r>
            <a:r>
              <a:rPr lang="zh-CN" altLang="en-US" sz="2400" dirty="0" smtClean="0">
                <a:solidFill>
                  <a:schemeClr val="tx1"/>
                </a:solidFill>
              </a:rPr>
              <a:t>聚类</a:t>
            </a:r>
            <a:r>
              <a:rPr lang="en-US" altLang="zh-CN" sz="2400" dirty="0" smtClean="0">
                <a:solidFill>
                  <a:schemeClr val="tx1"/>
                </a:solidFill>
              </a:rPr>
              <a:t>)</a:t>
            </a:r>
            <a:endParaRPr lang="en-US" altLang="zh-CN" sz="2400" dirty="0" smtClean="0">
              <a:solidFill>
                <a:schemeClr val="tx1"/>
              </a:solidFill>
            </a:endParaRPr>
          </a:p>
          <a:p>
            <a:pPr lvl="1">
              <a:lnSpc>
                <a:spcPct val="150000"/>
              </a:lnSpc>
            </a:pPr>
            <a:r>
              <a:rPr lang="zh-CN" altLang="en-US" sz="2055" dirty="0" smtClean="0">
                <a:solidFill>
                  <a:schemeClr val="tx1"/>
                </a:solidFill>
              </a:rPr>
              <a:t>两个聚簇中最远的两个样本的距离</a:t>
            </a:r>
            <a:r>
              <a:rPr lang="en-US" altLang="zh-CN" sz="2055" dirty="0" smtClean="0">
                <a:solidFill>
                  <a:schemeClr val="tx1"/>
                </a:solidFill>
              </a:rPr>
              <a:t>(complete-linkage</a:t>
            </a:r>
            <a:r>
              <a:rPr lang="zh-CN" altLang="en-US" sz="2055" dirty="0" smtClean="0">
                <a:solidFill>
                  <a:schemeClr val="tx1"/>
                </a:solidFill>
              </a:rPr>
              <a:t>聚类法</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如果存在异常值，那么构建可能不太稳定</a:t>
            </a:r>
            <a:endParaRPr lang="zh-CN" altLang="en-US" sz="2055" dirty="0" smtClean="0">
              <a:solidFill>
                <a:schemeClr val="tx1"/>
              </a:solidFill>
            </a:endParaRPr>
          </a:p>
          <a:p>
            <a:pPr>
              <a:lnSpc>
                <a:spcPct val="150000"/>
              </a:lnSpc>
            </a:pPr>
            <a:r>
              <a:rPr lang="zh-CN" altLang="en-US" sz="2400" dirty="0" smtClean="0">
                <a:solidFill>
                  <a:schemeClr val="tx1"/>
                </a:solidFill>
              </a:rPr>
              <a:t>平均距离</a:t>
            </a:r>
            <a:r>
              <a:rPr lang="en-US" altLang="zh-CN" sz="2400" dirty="0" smtClean="0">
                <a:solidFill>
                  <a:schemeClr val="tx1"/>
                </a:solidFill>
              </a:rPr>
              <a:t>(AL</a:t>
            </a:r>
            <a:r>
              <a:rPr lang="zh-CN" altLang="en-US" sz="2400" dirty="0" smtClean="0">
                <a:solidFill>
                  <a:schemeClr val="tx1"/>
                </a:solidFill>
              </a:rPr>
              <a:t>聚类</a:t>
            </a:r>
            <a:r>
              <a:rPr lang="en-US" altLang="zh-CN" sz="2400" dirty="0" smtClean="0">
                <a:solidFill>
                  <a:schemeClr val="tx1"/>
                </a:solidFill>
              </a:rPr>
              <a:t>)</a:t>
            </a:r>
            <a:endParaRPr lang="en-US" altLang="zh-CN" sz="2400" dirty="0" smtClean="0">
              <a:solidFill>
                <a:schemeClr val="tx1"/>
              </a:solidFill>
            </a:endParaRPr>
          </a:p>
          <a:p>
            <a:pPr lvl="1">
              <a:lnSpc>
                <a:spcPct val="150000"/>
              </a:lnSpc>
            </a:pPr>
            <a:r>
              <a:rPr lang="zh-CN" altLang="en-US" sz="2055" dirty="0" smtClean="0">
                <a:solidFill>
                  <a:schemeClr val="tx1"/>
                </a:solidFill>
              </a:rPr>
              <a:t>两个聚簇中样本间两两距离的平均值</a:t>
            </a:r>
            <a:r>
              <a:rPr lang="en-US" altLang="zh-CN" sz="2055" dirty="0" smtClean="0">
                <a:solidFill>
                  <a:schemeClr val="tx1"/>
                </a:solidFill>
              </a:rPr>
              <a:t>(average-linkage</a:t>
            </a:r>
            <a:r>
              <a:rPr lang="zh-CN" altLang="en-US" sz="2055" dirty="0" smtClean="0">
                <a:solidFill>
                  <a:schemeClr val="tx1"/>
                </a:solidFill>
              </a:rPr>
              <a:t>聚类法</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两个聚簇中样本间两两距离的中值</a:t>
            </a:r>
            <a:r>
              <a:rPr lang="en-US" altLang="zh-CN" sz="2055" dirty="0" smtClean="0">
                <a:solidFill>
                  <a:schemeClr val="tx1"/>
                </a:solidFill>
              </a:rPr>
              <a:t>(median-linkage</a:t>
            </a:r>
            <a:r>
              <a:rPr lang="zh-CN" altLang="en-US" sz="2055" dirty="0" smtClean="0">
                <a:solidFill>
                  <a:schemeClr val="tx1"/>
                </a:solidFill>
              </a:rPr>
              <a:t>聚类法</a:t>
            </a:r>
            <a:r>
              <a:rPr lang="en-US" altLang="zh-CN" sz="2055" dirty="0" smtClean="0">
                <a:solidFill>
                  <a:schemeClr val="tx1"/>
                </a:solidFill>
              </a:rPr>
              <a:t>)</a:t>
            </a:r>
            <a:endParaRPr lang="en-US" altLang="zh-CN" sz="2055" dirty="0" smtClean="0">
              <a:solidFill>
                <a:schemeClr val="tx1"/>
              </a:solidFill>
            </a:endParaRPr>
          </a:p>
        </p:txBody>
      </p:sp>
      <p:sp>
        <p:nvSpPr>
          <p:cNvPr id="3" name="标题 2"/>
          <p:cNvSpPr>
            <a:spLocks noGrp="1"/>
          </p:cNvSpPr>
          <p:nvPr>
            <p:ph type="title"/>
          </p:nvPr>
        </p:nvSpPr>
        <p:spPr/>
        <p:txBody>
          <a:bodyPr/>
          <a:lstStyle/>
          <a:p>
            <a:r>
              <a:rPr lang="en-US" altLang="zh-CN" dirty="0"/>
              <a:t>AGNES</a:t>
            </a:r>
            <a:r>
              <a:rPr lang="zh-CN" altLang="en-US" dirty="0"/>
              <a:t>算法中簇间距离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827428" y="237446"/>
            <a:ext cx="9923212" cy="63831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en-US" altLang="zh-CN" sz="2400" dirty="0" smtClean="0">
                <a:solidFill>
                  <a:schemeClr val="tx1"/>
                </a:solidFill>
              </a:rPr>
              <a:t>BIRCH</a:t>
            </a:r>
            <a:r>
              <a:rPr lang="zh-CN" altLang="en-US" sz="2400" dirty="0" smtClean="0">
                <a:solidFill>
                  <a:schemeClr val="tx1"/>
                </a:solidFill>
              </a:rPr>
              <a:t>算法</a:t>
            </a:r>
            <a:r>
              <a:rPr lang="en-US" altLang="zh-CN" sz="2400" dirty="0" smtClean="0">
                <a:solidFill>
                  <a:schemeClr val="tx1"/>
                </a:solidFill>
              </a:rPr>
              <a:t>(平衡迭代削减聚类</a:t>
            </a:r>
            <a:r>
              <a:rPr lang="zh-CN" altLang="en-US" sz="2400" dirty="0" smtClean="0">
                <a:solidFill>
                  <a:schemeClr val="tx1"/>
                </a:solidFill>
              </a:rPr>
              <a:t>法</a:t>
            </a:r>
            <a:r>
              <a:rPr lang="en-US" altLang="zh-CN" sz="2400" dirty="0" smtClean="0">
                <a:solidFill>
                  <a:schemeClr val="tx1"/>
                </a:solidFill>
              </a:rPr>
              <a:t>)</a:t>
            </a:r>
            <a:r>
              <a:rPr lang="zh-CN" altLang="en-US" sz="2400" dirty="0" smtClean="0">
                <a:solidFill>
                  <a:schemeClr val="tx1"/>
                </a:solidFill>
              </a:rPr>
              <a:t>：聚类特征使用</a:t>
            </a:r>
            <a:r>
              <a:rPr lang="en-US" altLang="zh-CN" sz="2400" dirty="0" smtClean="0">
                <a:solidFill>
                  <a:schemeClr val="tx1"/>
                </a:solidFill>
              </a:rPr>
              <a:t>3</a:t>
            </a:r>
            <a:r>
              <a:rPr lang="zh-CN" altLang="en-US" sz="2400" dirty="0" smtClean="0">
                <a:solidFill>
                  <a:schemeClr val="tx1"/>
                </a:solidFill>
              </a:rPr>
              <a:t>元组进行一个簇的相关信息，通过构建满足分枝因子和簇直径限制的聚类特征树来求聚类，聚类特征树其实是一个具有两个超参数</a:t>
            </a:r>
            <a:r>
              <a:rPr lang="zh-CN" altLang="en-US" sz="2400" b="1" dirty="0" smtClean="0">
                <a:solidFill>
                  <a:srgbClr val="FF0000"/>
                </a:solidFill>
              </a:rPr>
              <a:t>分枝因子</a:t>
            </a:r>
            <a:r>
              <a:rPr lang="zh-CN" altLang="en-US" sz="2400" dirty="0" smtClean="0">
                <a:solidFill>
                  <a:schemeClr val="tx1"/>
                </a:solidFill>
              </a:rPr>
              <a:t>和</a:t>
            </a:r>
            <a:r>
              <a:rPr lang="zh-CN" altLang="en-US" sz="2400" b="1" dirty="0" smtClean="0">
                <a:solidFill>
                  <a:srgbClr val="FF0000"/>
                </a:solidFill>
              </a:rPr>
              <a:t>类</a:t>
            </a:r>
            <a:r>
              <a:rPr lang="en-US" altLang="zh-CN" sz="2400" b="1" dirty="0" smtClean="0">
                <a:solidFill>
                  <a:srgbClr val="FF0000"/>
                </a:solidFill>
              </a:rPr>
              <a:t>/</a:t>
            </a:r>
            <a:r>
              <a:rPr lang="zh-CN" altLang="en-US" sz="2400" b="1" dirty="0" smtClean="0">
                <a:solidFill>
                  <a:srgbClr val="FF0000"/>
                </a:solidFill>
              </a:rPr>
              <a:t>簇直径</a:t>
            </a:r>
            <a:r>
              <a:rPr lang="zh-CN" altLang="en-US" sz="2400" dirty="0" smtClean="0">
                <a:solidFill>
                  <a:schemeClr val="tx1"/>
                </a:solidFill>
              </a:rPr>
              <a:t>的高度平衡树；分枝因子规定了树的每个节点的子女的最多个数，而类直径体现了对这一类点的距离范围；非叶子节点为它子女的最大特征值；聚类特征树的构建可以是动态过程的，可以随时根据数据对模型进行更新操作。</a:t>
            </a:r>
            <a:endParaRPr lang="zh-CN" altLang="en-US" sz="2400" dirty="0" smtClean="0">
              <a:solidFill>
                <a:schemeClr val="tx1"/>
              </a:solidFill>
            </a:endParaRPr>
          </a:p>
          <a:p>
            <a:pPr>
              <a:lnSpc>
                <a:spcPct val="150000"/>
              </a:lnSpc>
            </a:pPr>
            <a:r>
              <a:rPr lang="zh-CN" altLang="en-US" sz="2400" dirty="0" smtClean="0">
                <a:solidFill>
                  <a:schemeClr val="tx1"/>
                </a:solidFill>
              </a:rPr>
              <a:t>优缺点：</a:t>
            </a:r>
            <a:endParaRPr lang="zh-CN" altLang="en-US" sz="2400" dirty="0" smtClean="0">
              <a:solidFill>
                <a:schemeClr val="tx1"/>
              </a:solidFill>
            </a:endParaRPr>
          </a:p>
          <a:p>
            <a:pPr lvl="1">
              <a:lnSpc>
                <a:spcPct val="150000"/>
              </a:lnSpc>
            </a:pPr>
            <a:r>
              <a:rPr lang="zh-CN" altLang="en-US" sz="2050" dirty="0" smtClean="0">
                <a:sym typeface="+mn-ea"/>
              </a:rPr>
              <a:t>适合大规模数据集，线性效率；</a:t>
            </a:r>
            <a:endParaRPr lang="zh-CN" altLang="en-US" sz="2050" dirty="0" smtClean="0">
              <a:sym typeface="+mn-ea"/>
            </a:endParaRPr>
          </a:p>
          <a:p>
            <a:pPr lvl="1">
              <a:lnSpc>
                <a:spcPct val="150000"/>
              </a:lnSpc>
            </a:pPr>
            <a:r>
              <a:rPr lang="zh-CN" altLang="en-US" sz="2050" dirty="0" smtClean="0">
                <a:sym typeface="+mn-ea"/>
              </a:rPr>
              <a:t>只适合分布呈凸形或者球形的数据集、需要给定聚类个数和簇之间的相关参数；</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层次聚类优化算法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20000"/>
          </a:bodyPr>
          <a:lstStyle/>
          <a:p>
            <a:pPr>
              <a:lnSpc>
                <a:spcPct val="150000"/>
              </a:lnSpc>
            </a:pPr>
            <a:r>
              <a:rPr lang="en-US" altLang="zh-CN" sz="2400" dirty="0" smtClean="0">
                <a:sym typeface="+mn-ea"/>
              </a:rPr>
              <a:t>CURE</a:t>
            </a:r>
            <a:r>
              <a:rPr lang="zh-CN" altLang="en-US" sz="2400" dirty="0" smtClean="0">
                <a:sym typeface="+mn-ea"/>
              </a:rPr>
              <a:t>算法</a:t>
            </a:r>
            <a:r>
              <a:rPr lang="en-US" altLang="zh-CN" sz="2400" dirty="0" smtClean="0">
                <a:sym typeface="+mn-ea"/>
              </a:rPr>
              <a:t>(</a:t>
            </a:r>
            <a:r>
              <a:rPr lang="zh-CN" altLang="en-US" sz="2400" dirty="0" smtClean="0">
                <a:sym typeface="+mn-ea"/>
              </a:rPr>
              <a:t>使用代表点的聚类法</a:t>
            </a:r>
            <a:r>
              <a:rPr lang="en-US" altLang="zh-CN" sz="2400" dirty="0" smtClean="0">
                <a:sym typeface="+mn-ea"/>
              </a:rPr>
              <a:t>)</a:t>
            </a:r>
            <a:r>
              <a:rPr lang="zh-CN" altLang="en-US" sz="2400" dirty="0" smtClean="0">
                <a:sym typeface="+mn-ea"/>
              </a:rPr>
              <a:t>：</a:t>
            </a:r>
            <a:r>
              <a:rPr lang="zh-CN" altLang="en-US" sz="2400" dirty="0">
                <a:sym typeface="+mn-ea"/>
              </a:rPr>
              <a:t>该算法先把每个数据点看成一类，然后合并距离最近的类直至类个数为所要求的个数为止。但是和</a:t>
            </a:r>
            <a:r>
              <a:rPr lang="en-US" altLang="zh-CN" sz="2400" dirty="0">
                <a:sym typeface="+mn-ea"/>
              </a:rPr>
              <a:t>AGNES</a:t>
            </a:r>
            <a:r>
              <a:rPr lang="zh-CN" altLang="en-US" sz="2400" dirty="0">
                <a:sym typeface="+mn-ea"/>
              </a:rPr>
              <a:t>算法的区别是：取消了使用所有点或用中心点</a:t>
            </a:r>
            <a:r>
              <a:rPr lang="en-US" altLang="zh-CN" sz="2400" dirty="0">
                <a:sym typeface="+mn-ea"/>
              </a:rPr>
              <a:t>+</a:t>
            </a:r>
            <a:r>
              <a:rPr lang="zh-CN" altLang="en-US" sz="2400" dirty="0">
                <a:sym typeface="+mn-ea"/>
              </a:rPr>
              <a:t>距离来表示一个类，而是从每个类中抽取固定数量、分布较好的点作为此类的代表点，并将这些代表点乘以一个适当的收缩因子，使它们更加靠近类中心点。代表点的收缩特性可以调整模型可以匹配那些非球形的场景，而且收缩因子的使用可以减少噪音对聚类的影响</a:t>
            </a:r>
            <a:endParaRPr lang="zh-CN" altLang="en-US" sz="2400" dirty="0">
              <a:sym typeface="+mn-ea"/>
            </a:endParaRPr>
          </a:p>
          <a:p>
            <a:pPr>
              <a:lnSpc>
                <a:spcPct val="150000"/>
              </a:lnSpc>
            </a:pPr>
            <a:r>
              <a:rPr lang="zh-CN" altLang="en-US" sz="2400" dirty="0">
                <a:sym typeface="+mn-ea"/>
              </a:rPr>
              <a:t>优缺点：</a:t>
            </a:r>
            <a:endParaRPr lang="zh-CN" altLang="en-US" sz="2400" dirty="0">
              <a:sym typeface="+mn-ea"/>
            </a:endParaRPr>
          </a:p>
          <a:p>
            <a:pPr lvl="1">
              <a:lnSpc>
                <a:spcPct val="150000"/>
              </a:lnSpc>
            </a:pPr>
            <a:r>
              <a:rPr lang="zh-CN" altLang="en-US" sz="2055" dirty="0" smtClean="0">
                <a:solidFill>
                  <a:schemeClr val="tx1"/>
                </a:solidFill>
              </a:rPr>
              <a:t>能够处理非球形分布的应用场景</a:t>
            </a:r>
            <a:endParaRPr lang="zh-CN" altLang="en-US" sz="2055" dirty="0" smtClean="0">
              <a:solidFill>
                <a:schemeClr val="tx1"/>
              </a:solidFill>
            </a:endParaRPr>
          </a:p>
          <a:p>
            <a:pPr lvl="1">
              <a:lnSpc>
                <a:spcPct val="150000"/>
              </a:lnSpc>
            </a:pPr>
            <a:r>
              <a:rPr lang="zh-CN" altLang="en-US" sz="2055" dirty="0" smtClean="0">
                <a:solidFill>
                  <a:schemeClr val="tx1"/>
                </a:solidFill>
              </a:rPr>
              <a:t>采用随机抽样和分区的方式可以提高算法的执行效率</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层次聚类优化算法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聚类就是对大量未知标注的数据集，按照数据</a:t>
            </a:r>
            <a:r>
              <a:rPr lang="zh-CN" altLang="en-US" sz="2400" b="1" dirty="0" smtClean="0">
                <a:solidFill>
                  <a:srgbClr val="FF0000"/>
                </a:solidFill>
              </a:rPr>
              <a:t>内部存在的数据特征</a:t>
            </a:r>
            <a:r>
              <a:rPr lang="zh-CN" altLang="en-US" sz="2400" dirty="0" smtClean="0">
                <a:solidFill>
                  <a:schemeClr val="tx1"/>
                </a:solidFill>
              </a:rPr>
              <a:t>将数据集划分为</a:t>
            </a:r>
            <a:r>
              <a:rPr lang="zh-CN" altLang="en-US" sz="2400" b="1" dirty="0" smtClean="0">
                <a:solidFill>
                  <a:srgbClr val="FF0000"/>
                </a:solidFill>
              </a:rPr>
              <a:t>多个不同的类别</a:t>
            </a:r>
            <a:r>
              <a:rPr lang="zh-CN" altLang="en-US" sz="2400" dirty="0" smtClean="0">
                <a:solidFill>
                  <a:schemeClr val="tx1"/>
                </a:solidFill>
              </a:rPr>
              <a:t>，使</a:t>
            </a:r>
            <a:r>
              <a:rPr lang="zh-CN" altLang="en-US" sz="2400" b="1" dirty="0" smtClean="0">
                <a:solidFill>
                  <a:srgbClr val="FF0000"/>
                </a:solidFill>
              </a:rPr>
              <a:t>类别内的数据比较相似</a:t>
            </a:r>
            <a:r>
              <a:rPr lang="zh-CN" altLang="en-US" sz="2400" dirty="0" smtClean="0">
                <a:solidFill>
                  <a:schemeClr val="tx1"/>
                </a:solidFill>
              </a:rPr>
              <a:t>，</a:t>
            </a:r>
            <a:r>
              <a:rPr lang="zh-CN" altLang="en-US" sz="2400" b="1" dirty="0" smtClean="0">
                <a:solidFill>
                  <a:srgbClr val="FF0000"/>
                </a:solidFill>
              </a:rPr>
              <a:t>类别之间的数据相似度比较小</a:t>
            </a:r>
            <a:r>
              <a:rPr lang="zh-CN" altLang="en-US" sz="2400" dirty="0" smtClean="0">
                <a:solidFill>
                  <a:schemeClr val="tx1"/>
                </a:solidFill>
              </a:rPr>
              <a:t>；属于</a:t>
            </a:r>
            <a:r>
              <a:rPr lang="zh-CN" altLang="en-US" sz="2400" b="1" dirty="0" smtClean="0">
                <a:solidFill>
                  <a:srgbClr val="FF0000"/>
                </a:solidFill>
              </a:rPr>
              <a:t>无监督学习</a:t>
            </a:r>
            <a:endParaRPr lang="zh-CN" altLang="en-US" sz="2400" b="1" dirty="0" smtClean="0">
              <a:solidFill>
                <a:srgbClr val="FF0000"/>
              </a:solidFill>
            </a:endParaRPr>
          </a:p>
          <a:p>
            <a:pPr algn="l">
              <a:lnSpc>
                <a:spcPct val="150000"/>
              </a:lnSpc>
            </a:pPr>
            <a:r>
              <a:rPr lang="zh-CN" altLang="en-US" sz="2400" dirty="0" smtClean="0">
                <a:solidFill>
                  <a:schemeClr val="tx1"/>
                </a:solidFill>
              </a:rPr>
              <a:t>聚类算法的重点是计算样本项之间的</a:t>
            </a:r>
            <a:r>
              <a:rPr lang="zh-CN" altLang="en-US" sz="2400" b="1" dirty="0" smtClean="0">
                <a:solidFill>
                  <a:srgbClr val="FF0000"/>
                </a:solidFill>
              </a:rPr>
              <a:t>相似度</a:t>
            </a:r>
            <a:r>
              <a:rPr lang="zh-CN" altLang="en-US" sz="2400" dirty="0" smtClean="0">
                <a:solidFill>
                  <a:schemeClr val="tx1"/>
                </a:solidFill>
              </a:rPr>
              <a:t>，有时候也称为样本间的</a:t>
            </a:r>
            <a:r>
              <a:rPr lang="zh-CN" altLang="en-US" sz="2400" b="1" dirty="0" smtClean="0">
                <a:solidFill>
                  <a:srgbClr val="FF0000"/>
                </a:solidFill>
              </a:rPr>
              <a:t>距离</a:t>
            </a:r>
            <a:endParaRPr lang="zh-CN" altLang="en-US" sz="2400" b="1" dirty="0" smtClean="0">
              <a:solidFill>
                <a:srgbClr val="FF0000"/>
              </a:solidFill>
            </a:endParaRPr>
          </a:p>
          <a:p>
            <a:pPr>
              <a:lnSpc>
                <a:spcPct val="150000"/>
              </a:lnSpc>
            </a:pPr>
            <a:r>
              <a:rPr lang="zh-CN" altLang="en-US" sz="2400" dirty="0" smtClean="0">
                <a:solidFill>
                  <a:schemeClr val="tx1"/>
                </a:solidFill>
              </a:rPr>
              <a:t>和分类算法的区别：</a:t>
            </a:r>
            <a:endParaRPr lang="zh-CN" altLang="en-US" sz="2400" dirty="0" smtClean="0">
              <a:solidFill>
                <a:schemeClr val="tx1"/>
              </a:solidFill>
            </a:endParaRPr>
          </a:p>
          <a:p>
            <a:pPr lvl="1">
              <a:lnSpc>
                <a:spcPct val="150000"/>
              </a:lnSpc>
            </a:pPr>
            <a:r>
              <a:rPr lang="zh-CN" altLang="en-US" sz="2055" dirty="0" smtClean="0">
                <a:solidFill>
                  <a:schemeClr val="tx1"/>
                </a:solidFill>
              </a:rPr>
              <a:t>分类算法是有监督学习，基于有标注的历史数据进行算法模型构建</a:t>
            </a:r>
            <a:endParaRPr lang="zh-CN" altLang="en-US" sz="2055" dirty="0" smtClean="0">
              <a:solidFill>
                <a:schemeClr val="tx1"/>
              </a:solidFill>
            </a:endParaRPr>
          </a:p>
          <a:p>
            <a:pPr lvl="1">
              <a:lnSpc>
                <a:spcPct val="150000"/>
              </a:lnSpc>
            </a:pPr>
            <a:r>
              <a:rPr lang="zh-CN" altLang="en-US" sz="2055" dirty="0" smtClean="0">
                <a:solidFill>
                  <a:schemeClr val="tx1"/>
                </a:solidFill>
              </a:rPr>
              <a:t>聚类算法是无监督学习，数据集中的数据是没有标注的</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dirty="0"/>
              <a:t>什么是聚类</a:t>
            </a:r>
            <a:endParaRPr 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基于</a:t>
            </a:r>
            <a:r>
              <a:rPr lang="en-US" altLang="zh-CN" sz="2400" dirty="0" smtClean="0">
                <a:solidFill>
                  <a:schemeClr val="tx1"/>
                </a:solidFill>
              </a:rPr>
              <a:t>scikit</a:t>
            </a:r>
            <a:r>
              <a:rPr lang="zh-CN" altLang="en-US" sz="2400" dirty="0" smtClean="0">
                <a:solidFill>
                  <a:schemeClr val="tx1"/>
                </a:solidFill>
              </a:rPr>
              <a:t>的</a:t>
            </a:r>
            <a:r>
              <a:rPr lang="en-US" altLang="zh-CN" sz="2400" dirty="0" smtClean="0">
                <a:solidFill>
                  <a:schemeClr val="tx1"/>
                </a:solidFill>
              </a:rPr>
              <a:t>API</a:t>
            </a:r>
            <a:r>
              <a:rPr lang="zh-CN" altLang="en-US" sz="2400" dirty="0" smtClean="0">
                <a:solidFill>
                  <a:schemeClr val="tx1"/>
                </a:solidFill>
              </a:rPr>
              <a:t>创建模拟数据，使用</a:t>
            </a:r>
            <a:r>
              <a:rPr lang="en-US" altLang="zh-CN" sz="2400" dirty="0" smtClean="0">
                <a:solidFill>
                  <a:schemeClr val="tx1"/>
                </a:solidFill>
              </a:rPr>
              <a:t>BRICH</a:t>
            </a:r>
            <a:r>
              <a:rPr lang="zh-CN" altLang="en-US" sz="2400" dirty="0" smtClean="0">
                <a:solidFill>
                  <a:schemeClr val="tx1"/>
                </a:solidFill>
              </a:rPr>
              <a:t>算法对数据进行聚类操作，并比较</a:t>
            </a:r>
            <a:r>
              <a:rPr lang="en-US" altLang="zh-CN" sz="2400" dirty="0" smtClean="0">
                <a:solidFill>
                  <a:schemeClr val="tx1"/>
                </a:solidFill>
              </a:rPr>
              <a:t>n_clusters</a:t>
            </a:r>
            <a:r>
              <a:rPr lang="zh-CN" altLang="en-US" sz="2400" dirty="0" smtClean="0">
                <a:solidFill>
                  <a:schemeClr val="tx1"/>
                </a:solidFill>
              </a:rPr>
              <a:t>参数的作用</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BRICH</a:t>
            </a:r>
            <a:r>
              <a:rPr lang="zh-CN" altLang="en-US" dirty="0"/>
              <a:t>算法案例</a:t>
            </a:r>
            <a:endParaRPr lang="zh-CN" altLang="en-US" dirty="0"/>
          </a:p>
        </p:txBody>
      </p:sp>
      <p:pic>
        <p:nvPicPr>
          <p:cNvPr id="2" name="图片 1"/>
          <p:cNvPicPr>
            <a:picLocks noChangeAspect="1"/>
          </p:cNvPicPr>
          <p:nvPr/>
        </p:nvPicPr>
        <p:blipFill>
          <a:blip r:embed="rId1"/>
          <a:stretch>
            <a:fillRect/>
          </a:stretch>
        </p:blipFill>
        <p:spPr>
          <a:xfrm>
            <a:off x="535382" y="2440488"/>
            <a:ext cx="11455184" cy="847568"/>
          </a:xfrm>
          <a:prstGeom prst="rect">
            <a:avLst/>
          </a:prstGeom>
        </p:spPr>
      </p:pic>
      <p:pic>
        <p:nvPicPr>
          <p:cNvPr id="6" name="图片 5"/>
          <p:cNvPicPr>
            <a:picLocks noChangeAspect="1"/>
          </p:cNvPicPr>
          <p:nvPr/>
        </p:nvPicPr>
        <p:blipFill>
          <a:blip r:embed="rId2"/>
          <a:stretch>
            <a:fillRect/>
          </a:stretch>
        </p:blipFill>
        <p:spPr>
          <a:xfrm>
            <a:off x="2088305" y="3090608"/>
            <a:ext cx="7605257" cy="34499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mtClean="0"/>
              <a:t>BIRCH</a:t>
            </a:r>
            <a:r>
              <a:rPr lang="zh-CN" altLang="en-US" dirty="0"/>
              <a:t>算法案例</a:t>
            </a:r>
            <a:endParaRPr lang="zh-CN" altLang="en-US" dirty="0"/>
          </a:p>
        </p:txBody>
      </p:sp>
      <p:pic>
        <p:nvPicPr>
          <p:cNvPr id="11" name="图片 10"/>
          <p:cNvPicPr>
            <a:picLocks noChangeAspect="1"/>
          </p:cNvPicPr>
          <p:nvPr/>
        </p:nvPicPr>
        <p:blipFill>
          <a:blip r:embed="rId1"/>
          <a:srcRect l="418" b="1760"/>
          <a:stretch>
            <a:fillRect/>
          </a:stretch>
        </p:blipFill>
        <p:spPr>
          <a:xfrm>
            <a:off x="1179153" y="904073"/>
            <a:ext cx="8989935" cy="5176196"/>
          </a:xfrm>
          <a:prstGeom prst="rect">
            <a:avLst/>
          </a:prstGeom>
        </p:spPr>
      </p:pic>
      <p:pic>
        <p:nvPicPr>
          <p:cNvPr id="12" name="图片 11"/>
          <p:cNvPicPr>
            <a:picLocks noChangeAspect="1"/>
          </p:cNvPicPr>
          <p:nvPr/>
        </p:nvPicPr>
        <p:blipFill>
          <a:blip r:embed="rId2"/>
          <a:srcRect t="12405" b="11561"/>
          <a:stretch>
            <a:fillRect/>
          </a:stretch>
        </p:blipFill>
        <p:spPr>
          <a:xfrm>
            <a:off x="2136556" y="6080269"/>
            <a:ext cx="7075130" cy="572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密度聚类方法的指导思想</a:t>
            </a:r>
            <a:r>
              <a:rPr lang="en-US" altLang="zh-CN" sz="2400" dirty="0" smtClean="0">
                <a:solidFill>
                  <a:schemeClr val="tx1"/>
                </a:solidFill>
              </a:rPr>
              <a:t>: </a:t>
            </a:r>
            <a:r>
              <a:rPr lang="zh-CN" altLang="en-US" sz="2400" dirty="0" smtClean="0">
                <a:solidFill>
                  <a:schemeClr val="tx1"/>
                </a:solidFill>
              </a:rPr>
              <a:t>只要样本点的密度大于某个阈值，则将该样本添加到最近的簇中</a:t>
            </a:r>
            <a:endParaRPr lang="zh-CN" altLang="en-US" sz="2400" dirty="0" smtClean="0">
              <a:solidFill>
                <a:schemeClr val="tx1"/>
              </a:solidFill>
            </a:endParaRPr>
          </a:p>
          <a:p>
            <a:pPr>
              <a:lnSpc>
                <a:spcPct val="150000"/>
              </a:lnSpc>
            </a:pPr>
            <a:r>
              <a:rPr lang="zh-CN" altLang="en-US" sz="2400" dirty="0" smtClean="0">
                <a:solidFill>
                  <a:schemeClr val="tx1"/>
                </a:solidFill>
              </a:rPr>
              <a:t>这类算法可以克服基于距离的算法只能发现凸聚类的缺点，可以发现任意形状的聚类，而且对噪声数据不敏感。</a:t>
            </a:r>
            <a:endParaRPr lang="zh-CN" altLang="en-US" sz="2400" dirty="0" smtClean="0">
              <a:solidFill>
                <a:schemeClr val="tx1"/>
              </a:solidFill>
            </a:endParaRPr>
          </a:p>
          <a:p>
            <a:pPr>
              <a:lnSpc>
                <a:spcPct val="150000"/>
              </a:lnSpc>
            </a:pPr>
            <a:r>
              <a:rPr lang="zh-CN" altLang="en-US" sz="2400" dirty="0" smtClean="0">
                <a:solidFill>
                  <a:schemeClr val="tx1"/>
                </a:solidFill>
              </a:rPr>
              <a:t>计算复杂度高，计算量大</a:t>
            </a:r>
            <a:endParaRPr lang="zh-CN" altLang="en-US" sz="2400" dirty="0" smtClean="0">
              <a:solidFill>
                <a:schemeClr val="tx1"/>
              </a:solidFill>
            </a:endParaRPr>
          </a:p>
          <a:p>
            <a:pPr>
              <a:lnSpc>
                <a:spcPct val="150000"/>
              </a:lnSpc>
            </a:pPr>
            <a:r>
              <a:rPr lang="zh-CN" altLang="en-US" sz="2400" dirty="0" smtClean="0">
                <a:solidFill>
                  <a:schemeClr val="tx1"/>
                </a:solidFill>
              </a:rPr>
              <a:t>常用算法：</a:t>
            </a:r>
            <a:endParaRPr lang="zh-CN" altLang="en-US" sz="2400" dirty="0" smtClean="0">
              <a:solidFill>
                <a:schemeClr val="tx1"/>
              </a:solidFill>
            </a:endParaRPr>
          </a:p>
          <a:p>
            <a:pPr lvl="1">
              <a:lnSpc>
                <a:spcPct val="150000"/>
              </a:lnSpc>
            </a:pPr>
            <a:r>
              <a:rPr lang="en-US" altLang="zh-CN" sz="2055" dirty="0" smtClean="0">
                <a:solidFill>
                  <a:schemeClr val="tx1"/>
                </a:solidFill>
              </a:rPr>
              <a:t>DBSCAN</a:t>
            </a:r>
            <a:endParaRPr lang="en-US" altLang="zh-CN" sz="2055" dirty="0" smtClean="0">
              <a:solidFill>
                <a:schemeClr val="tx1"/>
              </a:solidFill>
            </a:endParaRPr>
          </a:p>
          <a:p>
            <a:pPr lvl="1">
              <a:lnSpc>
                <a:spcPct val="150000"/>
              </a:lnSpc>
            </a:pPr>
            <a:r>
              <a:rPr lang="zh-CN" altLang="en-US" sz="2055" dirty="0" smtClean="0">
                <a:solidFill>
                  <a:schemeClr val="tx1"/>
                </a:solidFill>
              </a:rPr>
              <a:t>密度最大值算法</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密度聚类方法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en-US" altLang="zh-CN" sz="2400" dirty="0" smtClean="0">
                <a:solidFill>
                  <a:schemeClr val="tx1"/>
                </a:solidFill>
              </a:rPr>
              <a:t>DBSCAN(Density-Based Spatial Clustering of Applications with Noise)</a:t>
            </a:r>
            <a:endParaRPr lang="en-US" altLang="zh-CN" sz="2400" dirty="0" smtClean="0">
              <a:solidFill>
                <a:schemeClr val="tx1"/>
              </a:solidFill>
            </a:endParaRPr>
          </a:p>
          <a:p>
            <a:pPr>
              <a:lnSpc>
                <a:spcPct val="150000"/>
              </a:lnSpc>
            </a:pPr>
            <a:r>
              <a:rPr lang="zh-CN" altLang="en-US" sz="2400" dirty="0" smtClean="0">
                <a:solidFill>
                  <a:schemeClr val="tx1"/>
                </a:solidFill>
              </a:rPr>
              <a:t>一个比较有代表性的基于密度的聚类算法，相比于基于划分的聚类方法和层次聚类方法，</a:t>
            </a:r>
            <a:r>
              <a:rPr lang="en-US" altLang="zh-CN" sz="2400" dirty="0" smtClean="0">
                <a:solidFill>
                  <a:schemeClr val="tx1"/>
                </a:solidFill>
              </a:rPr>
              <a:t>DBSCAN</a:t>
            </a:r>
            <a:r>
              <a:rPr lang="zh-CN" altLang="en-US" sz="2400" dirty="0" smtClean="0">
                <a:solidFill>
                  <a:schemeClr val="tx1"/>
                </a:solidFill>
              </a:rPr>
              <a:t>算法将簇定义为</a:t>
            </a:r>
            <a:r>
              <a:rPr lang="zh-CN" altLang="en-US" sz="2400" b="1" dirty="0" smtClean="0">
                <a:solidFill>
                  <a:srgbClr val="FF0000"/>
                </a:solidFill>
              </a:rPr>
              <a:t>密度相连的样本点的最大集合</a:t>
            </a:r>
            <a:r>
              <a:rPr lang="zh-CN" altLang="en-US" sz="2400" dirty="0" smtClean="0">
                <a:solidFill>
                  <a:schemeClr val="tx1"/>
                </a:solidFill>
              </a:rPr>
              <a:t>，能够将足够高密度的区域划分为簇，并且在具有噪声的空间数据上能够发现任意形状的簇。</a:t>
            </a:r>
            <a:endParaRPr lang="zh-CN" altLang="en-US" sz="2400" dirty="0" smtClean="0">
              <a:solidFill>
                <a:schemeClr val="tx1"/>
              </a:solidFill>
            </a:endParaRPr>
          </a:p>
          <a:p>
            <a:pPr>
              <a:lnSpc>
                <a:spcPct val="150000"/>
              </a:lnSpc>
            </a:pPr>
            <a:r>
              <a:rPr lang="en-US" altLang="zh-CN" sz="2400" dirty="0" smtClean="0">
                <a:solidFill>
                  <a:schemeClr val="tx1"/>
                </a:solidFill>
              </a:rPr>
              <a:t>DBSCAN</a:t>
            </a:r>
            <a:r>
              <a:rPr lang="zh-CN" altLang="en-US" sz="2400" dirty="0" smtClean="0">
                <a:solidFill>
                  <a:schemeClr val="tx1"/>
                </a:solidFill>
              </a:rPr>
              <a:t>算法的核心思想是：</a:t>
            </a:r>
            <a:r>
              <a:rPr lang="zh-CN" altLang="en-US" sz="2400" b="1" dirty="0" smtClean="0">
                <a:solidFill>
                  <a:schemeClr val="tx1"/>
                </a:solidFill>
              </a:rPr>
              <a:t>用一个点的ε邻域内的邻居点数衡量该点所在空间的密度</a:t>
            </a:r>
            <a:r>
              <a:rPr lang="zh-CN" altLang="en-US" sz="2400" dirty="0" smtClean="0">
                <a:solidFill>
                  <a:schemeClr val="tx1"/>
                </a:solidFill>
              </a:rPr>
              <a:t>，该算法可以找出形状不规则的</a:t>
            </a:r>
            <a:r>
              <a:rPr lang="en-US" altLang="zh-CN" sz="2400" dirty="0" smtClean="0">
                <a:solidFill>
                  <a:schemeClr val="tx1"/>
                </a:solidFill>
              </a:rPr>
              <a:t>cluster</a:t>
            </a:r>
            <a:r>
              <a:rPr lang="zh-CN" altLang="en-US" sz="2400" dirty="0" smtClean="0">
                <a:solidFill>
                  <a:schemeClr val="tx1"/>
                </a:solidFill>
              </a:rPr>
              <a:t>，而且聚类的时候事先不需要给定</a:t>
            </a:r>
            <a:r>
              <a:rPr lang="en-US" altLang="zh-CN" sz="2400" dirty="0" smtClean="0">
                <a:solidFill>
                  <a:schemeClr val="tx1"/>
                </a:solidFill>
              </a:rPr>
              <a:t>cluster</a:t>
            </a:r>
            <a:r>
              <a:rPr lang="zh-CN" altLang="en-US" sz="2400" dirty="0" smtClean="0">
                <a:solidFill>
                  <a:schemeClr val="tx1"/>
                </a:solidFill>
              </a:rPr>
              <a:t>的数量</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DBSCAN</a:t>
            </a:r>
            <a:r>
              <a:rPr lang="zh-CN" altLang="en-US" dirty="0"/>
              <a:t>算法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60680" y="1043940"/>
            <a:ext cx="10993120" cy="5610225"/>
          </a:xfrm>
        </p:spPr>
        <p:txBody>
          <a:bodyPr>
            <a:normAutofit fontScale="90000"/>
          </a:bodyPr>
          <a:lstStyle/>
          <a:p>
            <a:pPr>
              <a:lnSpc>
                <a:spcPct val="150000"/>
              </a:lnSpc>
            </a:pPr>
            <a:r>
              <a:rPr lang="zh-CN" altLang="en-US" sz="2400" dirty="0" smtClean="0">
                <a:sym typeface="+mn-ea"/>
              </a:rPr>
              <a:t>ε邻域</a:t>
            </a:r>
            <a:r>
              <a:rPr lang="en-US" altLang="zh-CN" sz="2400" dirty="0" smtClean="0">
                <a:sym typeface="+mn-ea"/>
              </a:rPr>
              <a:t>(</a:t>
            </a:r>
            <a:r>
              <a:rPr lang="zh-CN" altLang="en-US" sz="2400" dirty="0" smtClean="0">
                <a:sym typeface="+mn-ea"/>
              </a:rPr>
              <a:t>ε </a:t>
            </a:r>
            <a:r>
              <a:rPr lang="en-US" altLang="zh-CN" sz="2400" dirty="0" smtClean="0">
                <a:sym typeface="+mn-ea"/>
              </a:rPr>
              <a:t>neighborhood</a:t>
            </a:r>
            <a:r>
              <a:rPr lang="zh-CN" altLang="en-US" sz="2400" dirty="0" smtClean="0">
                <a:sym typeface="+mn-ea"/>
              </a:rPr>
              <a:t>，也称为</a:t>
            </a:r>
            <a:r>
              <a:rPr lang="en-US" altLang="zh-CN" sz="2400" dirty="0" smtClean="0">
                <a:sym typeface="+mn-ea"/>
              </a:rPr>
              <a:t>Eps)</a:t>
            </a:r>
            <a:r>
              <a:rPr lang="zh-CN" altLang="en-US" sz="2400" dirty="0" smtClean="0">
                <a:sym typeface="+mn-ea"/>
              </a:rPr>
              <a:t>（超参数）：给定对象在半径ε内的区域内的所有样本集合</a:t>
            </a:r>
            <a:endParaRPr lang="zh-CN" altLang="en-US" sz="2400" dirty="0" smtClean="0">
              <a:sym typeface="+mn-ea"/>
            </a:endParaRPr>
          </a:p>
          <a:p>
            <a:pPr>
              <a:lnSpc>
                <a:spcPct val="150000"/>
              </a:lnSpc>
            </a:pPr>
            <a:endParaRPr lang="zh-CN" altLang="en-US" sz="2400" dirty="0" smtClean="0">
              <a:sym typeface="+mn-ea"/>
            </a:endParaRPr>
          </a:p>
          <a:p>
            <a:pPr>
              <a:lnSpc>
                <a:spcPct val="150000"/>
              </a:lnSpc>
            </a:pPr>
            <a:r>
              <a:rPr lang="zh-CN" altLang="en-US" sz="2400" dirty="0" smtClean="0">
                <a:sym typeface="+mn-ea"/>
              </a:rPr>
              <a:t>密度</a:t>
            </a:r>
            <a:r>
              <a:rPr lang="en-US" altLang="zh-CN" sz="2400" dirty="0" smtClean="0">
                <a:sym typeface="+mn-ea"/>
              </a:rPr>
              <a:t>(density)</a:t>
            </a:r>
            <a:r>
              <a:rPr lang="zh-CN" altLang="en-US" sz="2400" dirty="0" smtClean="0">
                <a:sym typeface="+mn-ea"/>
              </a:rPr>
              <a:t>：ε邻域中</a:t>
            </a:r>
            <a:r>
              <a:rPr lang="en-US" altLang="zh-CN" sz="2400" dirty="0" smtClean="0">
                <a:sym typeface="+mn-ea"/>
              </a:rPr>
              <a:t>x</a:t>
            </a:r>
            <a:r>
              <a:rPr lang="zh-CN" altLang="en-US" sz="2400" dirty="0" smtClean="0">
                <a:sym typeface="+mn-ea"/>
              </a:rPr>
              <a:t>的密度，是一个整数值，依赖于半径ε</a:t>
            </a:r>
            <a:endParaRPr lang="zh-CN" altLang="en-US" sz="2400" dirty="0" smtClean="0">
              <a:sym typeface="+mn-ea"/>
            </a:endParaRPr>
          </a:p>
          <a:p>
            <a:pPr>
              <a:lnSpc>
                <a:spcPct val="150000"/>
              </a:lnSpc>
            </a:pPr>
            <a:endParaRPr lang="en-US" altLang="zh-CN" sz="2400" dirty="0" smtClean="0">
              <a:solidFill>
                <a:schemeClr val="tx1"/>
              </a:solidFill>
              <a:sym typeface="+mn-ea"/>
            </a:endParaRPr>
          </a:p>
          <a:p>
            <a:pPr>
              <a:lnSpc>
                <a:spcPct val="150000"/>
              </a:lnSpc>
            </a:pPr>
            <a:r>
              <a:rPr lang="en-US" altLang="zh-CN" sz="2400" dirty="0" smtClean="0">
                <a:sym typeface="+mn-ea"/>
              </a:rPr>
              <a:t>MinPts</a:t>
            </a:r>
            <a:r>
              <a:rPr lang="zh-CN" altLang="en-US" sz="2400" dirty="0" smtClean="0">
                <a:sym typeface="+mn-ea"/>
              </a:rPr>
              <a:t>定义核心点时的阈值（超参数），也简记为</a:t>
            </a:r>
            <a:r>
              <a:rPr lang="en-US" altLang="zh-CN" sz="2400" dirty="0" smtClean="0">
                <a:sym typeface="+mn-ea"/>
              </a:rPr>
              <a:t>M</a:t>
            </a:r>
            <a:endParaRPr lang="en-US" altLang="zh-CN" sz="2400" dirty="0" smtClean="0">
              <a:solidFill>
                <a:schemeClr val="tx1"/>
              </a:solidFill>
              <a:sym typeface="+mn-ea"/>
            </a:endParaRPr>
          </a:p>
          <a:p>
            <a:pPr>
              <a:lnSpc>
                <a:spcPct val="150000"/>
              </a:lnSpc>
            </a:pPr>
            <a:r>
              <a:rPr lang="zh-CN" altLang="en-US" sz="2400" dirty="0" smtClean="0">
                <a:sym typeface="+mn-ea"/>
              </a:rPr>
              <a:t>核心点</a:t>
            </a:r>
            <a:r>
              <a:rPr lang="en-US" altLang="zh-CN" sz="2400" dirty="0" smtClean="0">
                <a:sym typeface="+mn-ea"/>
              </a:rPr>
              <a:t>(core point)</a:t>
            </a:r>
            <a:r>
              <a:rPr lang="zh-CN" altLang="en-US" sz="2400" dirty="0" smtClean="0">
                <a:sym typeface="+mn-ea"/>
              </a:rPr>
              <a:t>：如果</a:t>
            </a:r>
            <a:r>
              <a:rPr lang="en-US" altLang="zh-CN" sz="2400" dirty="0" smtClean="0">
                <a:sym typeface="+mn-ea"/>
              </a:rPr>
              <a:t>p(x)&gt;=M,</a:t>
            </a:r>
            <a:r>
              <a:rPr lang="zh-CN" altLang="en-US" sz="2400" dirty="0" smtClean="0">
                <a:sym typeface="+mn-ea"/>
              </a:rPr>
              <a:t>那么称</a:t>
            </a:r>
            <a:r>
              <a:rPr lang="en-US" altLang="zh-CN" sz="2400" dirty="0" smtClean="0">
                <a:sym typeface="+mn-ea"/>
              </a:rPr>
              <a:t>x</a:t>
            </a:r>
            <a:r>
              <a:rPr lang="zh-CN" altLang="en-US" sz="2400" dirty="0" smtClean="0">
                <a:sym typeface="+mn-ea"/>
              </a:rPr>
              <a:t>为</a:t>
            </a:r>
            <a:r>
              <a:rPr lang="en-US" altLang="zh-CN" sz="2400" dirty="0" smtClean="0">
                <a:sym typeface="+mn-ea"/>
              </a:rPr>
              <a:t>X</a:t>
            </a:r>
            <a:r>
              <a:rPr lang="zh-CN" altLang="en-US" sz="2400" dirty="0" smtClean="0">
                <a:sym typeface="+mn-ea"/>
              </a:rPr>
              <a:t>的核心点；记由</a:t>
            </a:r>
            <a:r>
              <a:rPr lang="en-US" altLang="zh-CN" sz="2400" dirty="0" smtClean="0">
                <a:sym typeface="+mn-ea"/>
              </a:rPr>
              <a:t>X</a:t>
            </a:r>
            <a:r>
              <a:rPr lang="zh-CN" altLang="en-US" sz="2400" dirty="0" smtClean="0">
                <a:sym typeface="+mn-ea"/>
              </a:rPr>
              <a:t>中所有核心点构成的集合为</a:t>
            </a:r>
            <a:r>
              <a:rPr lang="en-US" altLang="zh-CN" sz="2400" dirty="0" smtClean="0">
                <a:sym typeface="+mn-ea"/>
              </a:rPr>
              <a:t>X</a:t>
            </a:r>
            <a:r>
              <a:rPr lang="en-US" altLang="zh-CN" sz="2400" baseline="-25000" dirty="0" smtClean="0">
                <a:sym typeface="+mn-ea"/>
              </a:rPr>
              <a:t>c</a:t>
            </a:r>
            <a:r>
              <a:rPr lang="zh-CN" altLang="en-US" sz="2400" dirty="0" smtClean="0">
                <a:sym typeface="+mn-ea"/>
              </a:rPr>
              <a:t>，并记</a:t>
            </a:r>
            <a:r>
              <a:rPr lang="en-US" altLang="zh-CN" sz="2400" dirty="0" smtClean="0">
                <a:sym typeface="+mn-ea"/>
              </a:rPr>
              <a:t>X</a:t>
            </a:r>
            <a:r>
              <a:rPr lang="en-US" altLang="zh-CN" sz="2400" baseline="-25000" dirty="0" smtClean="0">
                <a:sym typeface="+mn-ea"/>
              </a:rPr>
              <a:t>nc</a:t>
            </a:r>
            <a:r>
              <a:rPr lang="en-US" altLang="zh-CN" sz="2400" dirty="0" smtClean="0">
                <a:sym typeface="+mn-ea"/>
              </a:rPr>
              <a:t>=X\X</a:t>
            </a:r>
            <a:r>
              <a:rPr lang="en-US" altLang="zh-CN" sz="2400" baseline="-25000" dirty="0" smtClean="0">
                <a:sym typeface="+mn-ea"/>
              </a:rPr>
              <a:t>c</a:t>
            </a:r>
            <a:r>
              <a:rPr lang="zh-CN" altLang="en-US" sz="2400" dirty="0" smtClean="0">
                <a:sym typeface="+mn-ea"/>
              </a:rPr>
              <a:t>表示由</a:t>
            </a:r>
            <a:r>
              <a:rPr lang="en-US" altLang="zh-CN" sz="2400" dirty="0" smtClean="0">
                <a:sym typeface="+mn-ea"/>
              </a:rPr>
              <a:t>X</a:t>
            </a:r>
            <a:r>
              <a:rPr lang="zh-CN" altLang="en-US" sz="2400" dirty="0" smtClean="0">
                <a:sym typeface="+mn-ea"/>
              </a:rPr>
              <a:t>中所有非核心点构成的集合。直白来讲，核心点对应于稠密区域内部的点。</a:t>
            </a:r>
            <a:endParaRPr lang="en-US" altLang="zh-CN" sz="2400" dirty="0" smtClean="0">
              <a:solidFill>
                <a:schemeClr val="tx1"/>
              </a:solidFill>
              <a:sym typeface="+mn-ea"/>
            </a:endParaRPr>
          </a:p>
          <a:p>
            <a:pPr>
              <a:lnSpc>
                <a:spcPct val="150000"/>
              </a:lnSpc>
            </a:pPr>
            <a:endParaRPr lang="en-US" altLang="zh-CN" sz="2400" dirty="0" smtClean="0">
              <a:solidFill>
                <a:schemeClr val="tx1"/>
              </a:solidFill>
              <a:sym typeface="+mn-ea"/>
            </a:endParaRPr>
          </a:p>
        </p:txBody>
      </p:sp>
      <p:sp>
        <p:nvSpPr>
          <p:cNvPr id="3" name="标题 2"/>
          <p:cNvSpPr>
            <a:spLocks noGrp="1"/>
          </p:cNvSpPr>
          <p:nvPr>
            <p:ph type="title"/>
          </p:nvPr>
        </p:nvSpPr>
        <p:spPr/>
        <p:txBody>
          <a:bodyPr/>
          <a:lstStyle/>
          <a:p>
            <a:r>
              <a:rPr lang="en-US" altLang="zh-CN" dirty="0"/>
              <a:t>DBSCAN</a:t>
            </a:r>
            <a:r>
              <a:rPr lang="zh-CN" altLang="en-US" dirty="0"/>
              <a:t>算法基本概念</a:t>
            </a:r>
            <a:r>
              <a:rPr lang="en-US" altLang="zh-CN" dirty="0"/>
              <a:t>1</a:t>
            </a:r>
            <a:endParaRPr lang="en-US" altLang="zh-CN" dirty="0"/>
          </a:p>
        </p:txBody>
      </p:sp>
      <p:graphicFrame>
        <p:nvGraphicFramePr>
          <p:cNvPr id="5" name="对象 4">
            <a:hlinkClick r:id="" action="ppaction://ole?verb=0"/>
          </p:cNvPr>
          <p:cNvGraphicFramePr>
            <a:graphicFrameLocks noChangeAspect="1"/>
          </p:cNvGraphicFramePr>
          <p:nvPr/>
        </p:nvGraphicFramePr>
        <p:xfrm>
          <a:off x="2480786" y="1992237"/>
          <a:ext cx="4392752" cy="575203"/>
        </p:xfrm>
        <a:graphic>
          <a:graphicData uri="http://schemas.openxmlformats.org/presentationml/2006/ole">
            <mc:AlternateContent xmlns:mc="http://schemas.openxmlformats.org/markup-compatibility/2006">
              <mc:Choice xmlns:v="urn:schemas-microsoft-com:vml" Requires="v">
                <p:oleObj spid="_x0000_s10345" name="" r:id="rId1" imgW="1943100" imgH="254000" progId="Equation.KSEE3">
                  <p:embed/>
                </p:oleObj>
              </mc:Choice>
              <mc:Fallback>
                <p:oleObj name="" r:id="rId1" imgW="1943100" imgH="254000" progId="Equation.KSEE3">
                  <p:embed/>
                  <p:pic>
                    <p:nvPicPr>
                      <p:cNvPr id="0" name="图片 1024"/>
                      <p:cNvPicPr/>
                      <p:nvPr/>
                    </p:nvPicPr>
                    <p:blipFill>
                      <a:blip r:embed="rId2"/>
                      <a:stretch>
                        <a:fillRect/>
                      </a:stretch>
                    </p:blipFill>
                    <p:spPr>
                      <a:xfrm>
                        <a:off x="2480786" y="1992237"/>
                        <a:ext cx="4392752" cy="575203"/>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610218" y="3486779"/>
          <a:ext cx="1900203" cy="559331"/>
        </p:xfrm>
        <a:graphic>
          <a:graphicData uri="http://schemas.openxmlformats.org/presentationml/2006/ole">
            <mc:AlternateContent xmlns:mc="http://schemas.openxmlformats.org/markup-compatibility/2006">
              <mc:Choice xmlns:v="urn:schemas-microsoft-com:vml" Requires="v">
                <p:oleObj spid="_x0000_s10346" name="" r:id="rId3" imgW="862965" imgH="254000" progId="Equation.KSEE3">
                  <p:embed/>
                </p:oleObj>
              </mc:Choice>
              <mc:Fallback>
                <p:oleObj name="" r:id="rId3" imgW="862965" imgH="254000" progId="Equation.KSEE3">
                  <p:embed/>
                  <p:pic>
                    <p:nvPicPr>
                      <p:cNvPr id="0" name="图片 1025"/>
                      <p:cNvPicPr/>
                      <p:nvPr/>
                    </p:nvPicPr>
                    <p:blipFill>
                      <a:blip r:embed="rId4"/>
                      <a:stretch>
                        <a:fillRect/>
                      </a:stretch>
                    </p:blipFill>
                    <p:spPr>
                      <a:xfrm>
                        <a:off x="3610218" y="3486779"/>
                        <a:ext cx="1900203" cy="559331"/>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003300"/>
            <a:ext cx="10515600" cy="5173980"/>
          </a:xfrm>
        </p:spPr>
        <p:txBody>
          <a:bodyPr>
            <a:normAutofit/>
          </a:bodyPr>
          <a:lstStyle/>
          <a:p>
            <a:pPr>
              <a:lnSpc>
                <a:spcPct val="150000"/>
              </a:lnSpc>
            </a:pPr>
            <a:r>
              <a:rPr lang="zh-CN" altLang="en-US" sz="2400" dirty="0" smtClean="0">
                <a:sym typeface="+mn-ea"/>
              </a:rPr>
              <a:t>边界点</a:t>
            </a:r>
            <a:r>
              <a:rPr lang="en-US" altLang="zh-CN" sz="2400" dirty="0" smtClean="0">
                <a:sym typeface="+mn-ea"/>
              </a:rPr>
              <a:t>(border point): </a:t>
            </a:r>
            <a:r>
              <a:rPr lang="zh-CN" altLang="en-US" sz="2400" dirty="0" smtClean="0">
                <a:sym typeface="+mn-ea"/>
              </a:rPr>
              <a:t>如果非核心点</a:t>
            </a:r>
            <a:r>
              <a:rPr lang="en-US" altLang="zh-CN" sz="2400" dirty="0" smtClean="0">
                <a:sym typeface="+mn-ea"/>
              </a:rPr>
              <a:t>x</a:t>
            </a:r>
            <a:r>
              <a:rPr lang="zh-CN" altLang="en-US" sz="2400" dirty="0" smtClean="0">
                <a:sym typeface="+mn-ea"/>
              </a:rPr>
              <a:t>的ε邻域中存在核心点，那么认为</a:t>
            </a:r>
            <a:r>
              <a:rPr lang="en-US" altLang="zh-CN" sz="2400" dirty="0" smtClean="0">
                <a:sym typeface="+mn-ea"/>
              </a:rPr>
              <a:t>x</a:t>
            </a:r>
            <a:r>
              <a:rPr lang="zh-CN" altLang="en-US" sz="2400" dirty="0" smtClean="0">
                <a:sym typeface="+mn-ea"/>
              </a:rPr>
              <a:t>为</a:t>
            </a:r>
            <a:r>
              <a:rPr lang="en-US" altLang="zh-CN" sz="2400" dirty="0" smtClean="0">
                <a:sym typeface="+mn-ea"/>
              </a:rPr>
              <a:t>X</a:t>
            </a:r>
            <a:r>
              <a:rPr lang="zh-CN" altLang="en-US" sz="2400" dirty="0" smtClean="0">
                <a:sym typeface="+mn-ea"/>
              </a:rPr>
              <a:t>的边界点。由</a:t>
            </a:r>
            <a:r>
              <a:rPr lang="en-US" altLang="zh-CN" sz="2400" dirty="0" smtClean="0">
                <a:sym typeface="+mn-ea"/>
              </a:rPr>
              <a:t>X</a:t>
            </a:r>
            <a:r>
              <a:rPr lang="zh-CN" altLang="en-US" sz="2400" dirty="0" smtClean="0">
                <a:sym typeface="+mn-ea"/>
              </a:rPr>
              <a:t>中所有的边界点构成的集合为</a:t>
            </a:r>
            <a:r>
              <a:rPr lang="en-US" altLang="zh-CN" sz="2400" dirty="0" smtClean="0">
                <a:sym typeface="+mn-ea"/>
              </a:rPr>
              <a:t>X</a:t>
            </a:r>
            <a:r>
              <a:rPr lang="en-US" altLang="zh-CN" sz="2400" baseline="-25000" dirty="0" smtClean="0">
                <a:sym typeface="+mn-ea"/>
              </a:rPr>
              <a:t>bd</a:t>
            </a:r>
            <a:r>
              <a:rPr lang="zh-CN" altLang="en-US" sz="2400" dirty="0" smtClean="0">
                <a:sym typeface="+mn-ea"/>
              </a:rPr>
              <a:t>。直白来将，边界点对应稠密区域边缘的点。</a:t>
            </a:r>
            <a:endParaRPr lang="zh-CN" altLang="en-US" sz="2400" dirty="0" smtClean="0">
              <a:sym typeface="+mn-ea"/>
            </a:endParaRPr>
          </a:p>
          <a:p>
            <a:pPr>
              <a:lnSpc>
                <a:spcPct val="150000"/>
              </a:lnSpc>
            </a:pPr>
            <a:endParaRPr lang="zh-CN" altLang="en-US" sz="2400" dirty="0" smtClean="0">
              <a:solidFill>
                <a:schemeClr val="tx1"/>
              </a:solidFill>
              <a:sym typeface="+mn-ea"/>
            </a:endParaRPr>
          </a:p>
          <a:p>
            <a:pPr>
              <a:lnSpc>
                <a:spcPct val="150000"/>
              </a:lnSpc>
            </a:pPr>
            <a:r>
              <a:rPr lang="zh-CN" altLang="en-US" sz="2400" dirty="0" smtClean="0">
                <a:sym typeface="+mn-ea"/>
              </a:rPr>
              <a:t>噪音点</a:t>
            </a:r>
            <a:r>
              <a:rPr lang="en-US" altLang="zh-CN" sz="2400" dirty="0" smtClean="0">
                <a:sym typeface="+mn-ea"/>
              </a:rPr>
              <a:t>(noise point)</a:t>
            </a:r>
            <a:r>
              <a:rPr lang="zh-CN" altLang="en-US" sz="2400" dirty="0" smtClean="0">
                <a:sym typeface="+mn-ea"/>
              </a:rPr>
              <a:t>：集合中除了边界点和核心点之外的点都是噪音点，所有噪音点组成的集合叫做</a:t>
            </a:r>
            <a:r>
              <a:rPr lang="en-US" altLang="zh-CN" sz="2400" dirty="0" smtClean="0">
                <a:sym typeface="+mn-ea"/>
              </a:rPr>
              <a:t>X</a:t>
            </a:r>
            <a:r>
              <a:rPr lang="en-US" altLang="zh-CN" sz="2400" baseline="-25000" dirty="0" smtClean="0">
                <a:sym typeface="+mn-ea"/>
              </a:rPr>
              <a:t>noi</a:t>
            </a:r>
            <a:r>
              <a:rPr lang="zh-CN" altLang="en-US" sz="2400" dirty="0" smtClean="0">
                <a:sym typeface="+mn-ea"/>
              </a:rPr>
              <a:t>；直白来讲，噪音点对应稀疏区域的点。</a:t>
            </a:r>
            <a:endParaRPr lang="zh-CN" altLang="en-US" sz="2400" dirty="0" smtClean="0">
              <a:solidFill>
                <a:schemeClr val="tx1"/>
              </a:solidFill>
              <a:sym typeface="+mn-ea"/>
            </a:endParaRPr>
          </a:p>
          <a:p>
            <a:pPr>
              <a:lnSpc>
                <a:spcPct val="150000"/>
              </a:lnSpc>
            </a:pPr>
            <a:endParaRPr lang="zh-CN" altLang="en-US" sz="2400" dirty="0" smtClean="0">
              <a:solidFill>
                <a:schemeClr val="tx1"/>
              </a:solidFill>
              <a:sym typeface="+mn-ea"/>
            </a:endParaRPr>
          </a:p>
          <a:p>
            <a:pPr>
              <a:lnSpc>
                <a:spcPct val="150000"/>
              </a:lnSpc>
            </a:pPr>
            <a:endParaRPr lang="zh-CN" altLang="en-US" sz="2400" dirty="0" smtClean="0">
              <a:solidFill>
                <a:schemeClr val="tx1"/>
              </a:solidFill>
              <a:sym typeface="+mn-ea"/>
            </a:endParaRPr>
          </a:p>
        </p:txBody>
      </p:sp>
      <p:sp>
        <p:nvSpPr>
          <p:cNvPr id="3" name="标题 2"/>
          <p:cNvSpPr>
            <a:spLocks noGrp="1"/>
          </p:cNvSpPr>
          <p:nvPr>
            <p:ph type="title"/>
          </p:nvPr>
        </p:nvSpPr>
        <p:spPr/>
        <p:txBody>
          <a:bodyPr/>
          <a:lstStyle/>
          <a:p>
            <a:r>
              <a:rPr lang="en-US" altLang="zh-CN" dirty="0"/>
              <a:t>DBSCAN</a:t>
            </a:r>
            <a:r>
              <a:rPr lang="zh-CN" altLang="en-US" dirty="0"/>
              <a:t>算法基本概念</a:t>
            </a:r>
            <a:r>
              <a:rPr lang="en-US" altLang="zh-CN" dirty="0"/>
              <a:t>2</a:t>
            </a:r>
            <a:endParaRPr lang="en-US" altLang="zh-CN" dirty="0"/>
          </a:p>
        </p:txBody>
      </p:sp>
      <p:graphicFrame>
        <p:nvGraphicFramePr>
          <p:cNvPr id="6" name="对象 5">
            <a:hlinkClick r:id="" action="ppaction://ole?verb=0"/>
          </p:cNvPr>
          <p:cNvGraphicFramePr>
            <a:graphicFrameLocks noChangeAspect="1"/>
          </p:cNvGraphicFramePr>
          <p:nvPr/>
        </p:nvGraphicFramePr>
        <p:xfrm>
          <a:off x="2827624" y="2876744"/>
          <a:ext cx="5513954" cy="608852"/>
        </p:xfrm>
        <a:graphic>
          <a:graphicData uri="http://schemas.openxmlformats.org/presentationml/2006/ole">
            <mc:AlternateContent xmlns:mc="http://schemas.openxmlformats.org/markup-compatibility/2006">
              <mc:Choice xmlns:v="urn:schemas-microsoft-com:vml" Requires="v">
                <p:oleObj spid="_x0000_s11369" name="" r:id="rId1" imgW="2070100" imgH="228600" progId="Equation.KSEE3">
                  <p:embed/>
                </p:oleObj>
              </mc:Choice>
              <mc:Fallback>
                <p:oleObj name="" r:id="rId1" imgW="2070100" imgH="228600" progId="Equation.KSEE3">
                  <p:embed/>
                  <p:pic>
                    <p:nvPicPr>
                      <p:cNvPr id="0" name="图片 2048"/>
                      <p:cNvPicPr/>
                      <p:nvPr/>
                    </p:nvPicPr>
                    <p:blipFill>
                      <a:blip r:embed="rId2"/>
                      <a:stretch>
                        <a:fillRect/>
                      </a:stretch>
                    </p:blipFill>
                    <p:spPr>
                      <a:xfrm>
                        <a:off x="2827624" y="2876744"/>
                        <a:ext cx="5513954" cy="608852"/>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2597436" y="4875993"/>
          <a:ext cx="3431540" cy="582822"/>
        </p:xfrm>
        <a:graphic>
          <a:graphicData uri="http://schemas.openxmlformats.org/presentationml/2006/ole">
            <mc:AlternateContent xmlns:mc="http://schemas.openxmlformats.org/markup-compatibility/2006">
              <mc:Choice xmlns:v="urn:schemas-microsoft-com:vml" Requires="v">
                <p:oleObj spid="_x0000_s11370" name="" r:id="rId3" imgW="1346200" imgH="228600" progId="Equation.KSEE3">
                  <p:embed/>
                </p:oleObj>
              </mc:Choice>
              <mc:Fallback>
                <p:oleObj name="" r:id="rId3" imgW="1346200" imgH="228600" progId="Equation.KSEE3">
                  <p:embed/>
                  <p:pic>
                    <p:nvPicPr>
                      <p:cNvPr id="0" name="图片 2049"/>
                      <p:cNvPicPr/>
                      <p:nvPr/>
                    </p:nvPicPr>
                    <p:blipFill>
                      <a:blip r:embed="rId4"/>
                      <a:stretch>
                        <a:fillRect/>
                      </a:stretch>
                    </p:blipFill>
                    <p:spPr>
                      <a:xfrm>
                        <a:off x="2597436" y="4875993"/>
                        <a:ext cx="3431540" cy="582822"/>
                      </a:xfrm>
                      <a:prstGeom prst="rect">
                        <a:avLst/>
                      </a:prstGeom>
                    </p:spPr>
                  </p:pic>
                </p:oleObj>
              </mc:Fallback>
            </mc:AlternateContent>
          </a:graphicData>
        </a:graphic>
      </p:graphicFrame>
      <p:pic>
        <p:nvPicPr>
          <p:cNvPr id="8" name="图片 7"/>
          <p:cNvPicPr>
            <a:picLocks noChangeAspect="1"/>
          </p:cNvPicPr>
          <p:nvPr/>
        </p:nvPicPr>
        <p:blipFill>
          <a:blip r:embed="rId5">
            <a:clrChange>
              <a:clrFrom>
                <a:srgbClr val="FFFFFF">
                  <a:alpha val="100000"/>
                </a:srgbClr>
              </a:clrFrom>
              <a:clrTo>
                <a:srgbClr val="FFFFFF">
                  <a:alpha val="100000"/>
                  <a:alpha val="0"/>
                </a:srgbClr>
              </a:clrTo>
            </a:clrChange>
          </a:blip>
          <a:srcRect l="27854" t="24850" r="17894" b="49348"/>
          <a:stretch>
            <a:fillRect/>
          </a:stretch>
        </p:blipFill>
        <p:spPr>
          <a:xfrm>
            <a:off x="6540151" y="4505153"/>
            <a:ext cx="3938811" cy="2458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DBSCAN</a:t>
            </a:r>
            <a:r>
              <a:rPr lang="zh-CN" altLang="en-US" dirty="0"/>
              <a:t>算法基本概念</a:t>
            </a:r>
            <a:r>
              <a:rPr lang="en-US" altLang="zh-CN" dirty="0"/>
              <a:t>3</a:t>
            </a:r>
            <a:endParaRPr lang="en-US" altLang="zh-CN" dirty="0"/>
          </a:p>
        </p:txBody>
      </p:sp>
      <p:sp>
        <p:nvSpPr>
          <p:cNvPr id="2" name="内容占位符 1"/>
          <p:cNvSpPr>
            <a:spLocks noGrp="1"/>
          </p:cNvSpPr>
          <p:nvPr>
            <p:ph idx="1"/>
          </p:nvPr>
        </p:nvSpPr>
        <p:spPr>
          <a:xfrm>
            <a:off x="287020" y="1028065"/>
            <a:ext cx="11371580" cy="5535930"/>
          </a:xfrm>
        </p:spPr>
        <p:txBody>
          <a:bodyPr>
            <a:normAutofit lnSpcReduction="10000"/>
          </a:bodyPr>
          <a:p>
            <a:r>
              <a:rPr lang="zh-CN" altLang="en-US" sz="2400" dirty="0" smtClean="0">
                <a:sym typeface="+mn-ea"/>
              </a:rPr>
              <a:t>直接密度可达</a:t>
            </a:r>
            <a:r>
              <a:rPr lang="en-US" altLang="zh-CN" sz="2400" dirty="0" smtClean="0">
                <a:sym typeface="+mn-ea"/>
              </a:rPr>
              <a:t>(directly density-reachable)</a:t>
            </a:r>
            <a:r>
              <a:rPr lang="zh-CN" altLang="en-US" sz="2400" dirty="0" smtClean="0">
                <a:sym typeface="+mn-ea"/>
              </a:rPr>
              <a:t>：给定一个对象集合</a:t>
            </a:r>
            <a:r>
              <a:rPr lang="en-US" altLang="zh-CN" sz="2400" dirty="0" smtClean="0">
                <a:sym typeface="+mn-ea"/>
              </a:rPr>
              <a:t>X</a:t>
            </a:r>
            <a:r>
              <a:rPr lang="zh-CN" altLang="en-US" sz="2400" dirty="0" smtClean="0">
                <a:sym typeface="+mn-ea"/>
              </a:rPr>
              <a:t>，如果</a:t>
            </a:r>
            <a:r>
              <a:rPr lang="en-US" altLang="zh-CN" sz="2400" dirty="0" smtClean="0">
                <a:sym typeface="+mn-ea"/>
              </a:rPr>
              <a:t>y</a:t>
            </a:r>
            <a:r>
              <a:rPr lang="zh-CN" altLang="en-US" sz="2400" dirty="0" smtClean="0">
                <a:sym typeface="+mn-ea"/>
              </a:rPr>
              <a:t>是在</a:t>
            </a:r>
            <a:r>
              <a:rPr lang="en-US" altLang="zh-CN" sz="2400" dirty="0" smtClean="0">
                <a:sym typeface="+mn-ea"/>
              </a:rPr>
              <a:t>x</a:t>
            </a:r>
            <a:r>
              <a:rPr lang="zh-CN" altLang="en-US" sz="2400" dirty="0" smtClean="0">
                <a:sym typeface="+mn-ea"/>
              </a:rPr>
              <a:t>的ε邻域内，而且</a:t>
            </a:r>
            <a:r>
              <a:rPr lang="en-US" altLang="zh-CN" sz="2400" dirty="0" smtClean="0">
                <a:sym typeface="+mn-ea"/>
              </a:rPr>
              <a:t>x</a:t>
            </a:r>
            <a:r>
              <a:rPr lang="zh-CN" altLang="en-US" sz="2400" dirty="0" smtClean="0">
                <a:sym typeface="+mn-ea"/>
              </a:rPr>
              <a:t>是一个核心对象，可以说对象</a:t>
            </a:r>
            <a:r>
              <a:rPr lang="en-US" altLang="zh-CN" sz="2400" dirty="0" smtClean="0">
                <a:sym typeface="+mn-ea"/>
              </a:rPr>
              <a:t>y</a:t>
            </a:r>
            <a:r>
              <a:rPr lang="zh-CN" altLang="en-US" sz="2400" dirty="0" smtClean="0">
                <a:sym typeface="+mn-ea"/>
              </a:rPr>
              <a:t>从对象</a:t>
            </a:r>
            <a:r>
              <a:rPr lang="en-US" altLang="zh-CN" sz="2400" dirty="0" smtClean="0">
                <a:sym typeface="+mn-ea"/>
              </a:rPr>
              <a:t>x</a:t>
            </a:r>
            <a:r>
              <a:rPr lang="zh-CN" altLang="en-US" sz="2400" dirty="0" smtClean="0">
                <a:sym typeface="+mn-ea"/>
              </a:rPr>
              <a:t>出发是直接密度可达的。</a:t>
            </a:r>
            <a:endParaRPr lang="zh-CN" altLang="en-US" sz="2400" dirty="0" smtClean="0">
              <a:sym typeface="+mn-ea"/>
            </a:endParaRPr>
          </a:p>
          <a:p>
            <a:endParaRPr lang="zh-CN" altLang="en-US" sz="2400" dirty="0" smtClean="0">
              <a:sym typeface="+mn-ea"/>
            </a:endParaRPr>
          </a:p>
          <a:p>
            <a:pPr>
              <a:spcBef>
                <a:spcPts val="2800"/>
              </a:spcBef>
            </a:pPr>
            <a:r>
              <a:rPr lang="zh-CN" altLang="en-US" sz="2400" dirty="0" smtClean="0">
                <a:sym typeface="+mn-ea"/>
              </a:rPr>
              <a:t>密度可达</a:t>
            </a:r>
            <a:r>
              <a:rPr lang="en-US" altLang="zh-CN" sz="2400" dirty="0" smtClean="0">
                <a:sym typeface="+mn-ea"/>
              </a:rPr>
              <a:t>(density-reachable)</a:t>
            </a:r>
            <a:r>
              <a:rPr lang="zh-CN" altLang="en-US" sz="2400" dirty="0" smtClean="0">
                <a:sym typeface="+mn-ea"/>
              </a:rPr>
              <a:t>：如果存在一个对象链</a:t>
            </a:r>
            <a:r>
              <a:rPr lang="en-US" altLang="zh-CN" sz="2400" dirty="0" smtClean="0">
                <a:sym typeface="+mn-ea"/>
              </a:rPr>
              <a:t>p</a:t>
            </a:r>
            <a:r>
              <a:rPr lang="en-US" altLang="zh-CN" sz="2400" baseline="-25000" dirty="0" smtClean="0">
                <a:sym typeface="+mn-ea"/>
              </a:rPr>
              <a:t>1</a:t>
            </a:r>
            <a:r>
              <a:rPr lang="en-US" altLang="zh-CN" sz="2400" dirty="0" smtClean="0">
                <a:sym typeface="+mn-ea"/>
              </a:rPr>
              <a:t>,p</a:t>
            </a:r>
            <a:r>
              <a:rPr lang="en-US" altLang="zh-CN" sz="2400" baseline="-25000" dirty="0" smtClean="0">
                <a:sym typeface="+mn-ea"/>
              </a:rPr>
              <a:t>2</a:t>
            </a:r>
            <a:r>
              <a:rPr lang="en-US" altLang="zh-CN" sz="2400" dirty="0" smtClean="0">
                <a:sym typeface="+mn-ea"/>
              </a:rPr>
              <a:t>,..p</a:t>
            </a:r>
            <a:r>
              <a:rPr lang="en-US" altLang="zh-CN" sz="2400" baseline="-25000" dirty="0" smtClean="0">
                <a:sym typeface="+mn-ea"/>
              </a:rPr>
              <a:t>m</a:t>
            </a:r>
            <a:r>
              <a:rPr lang="en-US" altLang="zh-CN" sz="2400" dirty="0" smtClean="0">
                <a:sym typeface="+mn-ea"/>
              </a:rPr>
              <a:t>,</a:t>
            </a:r>
            <a:r>
              <a:rPr lang="zh-CN" altLang="en-US" sz="2400" dirty="0" smtClean="0">
                <a:sym typeface="+mn-ea"/>
              </a:rPr>
              <a:t>如果满足</a:t>
            </a:r>
            <a:r>
              <a:rPr lang="en-US" altLang="zh-CN" sz="2400" dirty="0" smtClean="0">
                <a:sym typeface="+mn-ea"/>
              </a:rPr>
              <a:t>p</a:t>
            </a:r>
            <a:r>
              <a:rPr lang="en-US" altLang="zh-CN" sz="2400" baseline="-25000" dirty="0" smtClean="0">
                <a:sym typeface="+mn-ea"/>
              </a:rPr>
              <a:t>i+1</a:t>
            </a:r>
            <a:r>
              <a:rPr lang="zh-CN" altLang="en-US" sz="2400" dirty="0" smtClean="0">
                <a:sym typeface="+mn-ea"/>
              </a:rPr>
              <a:t>是从</a:t>
            </a:r>
            <a:r>
              <a:rPr lang="en-US" altLang="zh-CN" sz="2400" dirty="0" smtClean="0">
                <a:sym typeface="+mn-ea"/>
              </a:rPr>
              <a:t>p</a:t>
            </a:r>
            <a:r>
              <a:rPr lang="en-US" altLang="zh-CN" sz="2400" baseline="-25000" dirty="0" smtClean="0">
                <a:sym typeface="+mn-ea"/>
              </a:rPr>
              <a:t>i</a:t>
            </a:r>
            <a:r>
              <a:rPr lang="zh-CN" altLang="en-US" sz="2400" dirty="0" smtClean="0">
                <a:sym typeface="+mn-ea"/>
              </a:rPr>
              <a:t>直接密度可达的，那么称</a:t>
            </a:r>
            <a:r>
              <a:rPr lang="en-US" altLang="zh-CN" sz="2400" dirty="0" smtClean="0">
                <a:sym typeface="+mn-ea"/>
              </a:rPr>
              <a:t>p</a:t>
            </a:r>
            <a:r>
              <a:rPr lang="en-US" altLang="zh-CN" sz="2400" baseline="-25000" dirty="0" smtClean="0">
                <a:sym typeface="+mn-ea"/>
              </a:rPr>
              <a:t>m</a:t>
            </a:r>
            <a:r>
              <a:rPr lang="zh-CN" altLang="en-US" sz="2400" dirty="0" smtClean="0">
                <a:sym typeface="+mn-ea"/>
              </a:rPr>
              <a:t>是从</a:t>
            </a:r>
            <a:r>
              <a:rPr lang="en-US" altLang="zh-CN" sz="2400" dirty="0" smtClean="0">
                <a:sym typeface="+mn-ea"/>
              </a:rPr>
              <a:t>p</a:t>
            </a:r>
            <a:r>
              <a:rPr lang="en-US" altLang="zh-CN" sz="2400" baseline="-25000" dirty="0" smtClean="0">
                <a:sym typeface="+mn-ea"/>
              </a:rPr>
              <a:t>1</a:t>
            </a:r>
            <a:r>
              <a:rPr lang="zh-CN" altLang="en-US" sz="2400" dirty="0" smtClean="0">
                <a:sym typeface="+mn-ea"/>
              </a:rPr>
              <a:t>密度可达的。</a:t>
            </a:r>
            <a:endParaRPr lang="zh-CN" altLang="en-US" sz="2400" dirty="0" smtClean="0">
              <a:sym typeface="+mn-ea"/>
            </a:endParaRPr>
          </a:p>
          <a:p>
            <a:pPr>
              <a:spcBef>
                <a:spcPts val="2800"/>
              </a:spcBef>
            </a:pPr>
            <a:r>
              <a:rPr lang="zh-CN" altLang="en-US" sz="2400" dirty="0" smtClean="0">
                <a:sym typeface="+mn-ea"/>
              </a:rPr>
              <a:t>密度相连</a:t>
            </a:r>
            <a:r>
              <a:rPr lang="en-US" altLang="zh-CN" sz="2400" dirty="0" smtClean="0">
                <a:sym typeface="+mn-ea"/>
              </a:rPr>
              <a:t>(density-connected)</a:t>
            </a:r>
            <a:r>
              <a:rPr lang="zh-CN" altLang="en-US" sz="2400" dirty="0" smtClean="0">
                <a:sym typeface="+mn-ea"/>
              </a:rPr>
              <a:t>：在集合</a:t>
            </a:r>
            <a:r>
              <a:rPr lang="en-US" altLang="zh-CN" sz="2400" dirty="0" smtClean="0">
                <a:sym typeface="+mn-ea"/>
              </a:rPr>
              <a:t>X</a:t>
            </a:r>
            <a:r>
              <a:rPr lang="zh-CN" altLang="en-US" sz="2400" dirty="0" smtClean="0">
                <a:sym typeface="+mn-ea"/>
              </a:rPr>
              <a:t>中，如果存在一个对象</a:t>
            </a:r>
            <a:r>
              <a:rPr lang="en-US" altLang="zh-CN" sz="2400" dirty="0" smtClean="0">
                <a:sym typeface="+mn-ea"/>
              </a:rPr>
              <a:t>o</a:t>
            </a:r>
            <a:r>
              <a:rPr lang="zh-CN" altLang="en-US" sz="2400" dirty="0" smtClean="0">
                <a:sym typeface="+mn-ea"/>
              </a:rPr>
              <a:t>，使得对象</a:t>
            </a:r>
            <a:r>
              <a:rPr lang="en-US" altLang="zh-CN" sz="2400" dirty="0" smtClean="0">
                <a:sym typeface="+mn-ea"/>
              </a:rPr>
              <a:t>x</a:t>
            </a:r>
            <a:r>
              <a:rPr lang="zh-CN" altLang="en-US" sz="2400" dirty="0" smtClean="0">
                <a:sym typeface="+mn-ea"/>
              </a:rPr>
              <a:t>和</a:t>
            </a:r>
            <a:r>
              <a:rPr lang="en-US" altLang="zh-CN" sz="2400" dirty="0" smtClean="0">
                <a:sym typeface="+mn-ea"/>
              </a:rPr>
              <a:t>y</a:t>
            </a:r>
            <a:r>
              <a:rPr lang="zh-CN" altLang="en-US" sz="2400" dirty="0" smtClean="0">
                <a:sym typeface="+mn-ea"/>
              </a:rPr>
              <a:t>是从</a:t>
            </a:r>
            <a:r>
              <a:rPr lang="en-US" altLang="zh-CN" sz="2400" dirty="0" smtClean="0">
                <a:sym typeface="+mn-ea"/>
              </a:rPr>
              <a:t>o</a:t>
            </a:r>
            <a:r>
              <a:rPr lang="zh-CN" altLang="en-US" sz="2400" dirty="0" smtClean="0">
                <a:sym typeface="+mn-ea"/>
              </a:rPr>
              <a:t>关于ε和</a:t>
            </a:r>
            <a:r>
              <a:rPr lang="en-US" altLang="zh-CN" sz="2400" dirty="0" smtClean="0">
                <a:sym typeface="+mn-ea"/>
              </a:rPr>
              <a:t>m</a:t>
            </a:r>
            <a:r>
              <a:rPr lang="zh-CN" altLang="en-US" sz="2400" dirty="0" smtClean="0">
                <a:sym typeface="+mn-ea"/>
              </a:rPr>
              <a:t>密度可达的或者从对象</a:t>
            </a:r>
            <a:r>
              <a:rPr lang="en-US" altLang="zh-CN" sz="2400" dirty="0" smtClean="0">
                <a:sym typeface="+mn-ea"/>
              </a:rPr>
              <a:t>x</a:t>
            </a:r>
            <a:r>
              <a:rPr lang="zh-CN" altLang="en-US" sz="2400" dirty="0" smtClean="0">
                <a:sym typeface="+mn-ea"/>
              </a:rPr>
              <a:t>和</a:t>
            </a:r>
            <a:r>
              <a:rPr lang="en-US" altLang="zh-CN" sz="2400" dirty="0" smtClean="0">
                <a:sym typeface="+mn-ea"/>
              </a:rPr>
              <a:t>y</a:t>
            </a:r>
            <a:r>
              <a:rPr lang="zh-CN" altLang="en-US" sz="2400" dirty="0" smtClean="0">
                <a:sym typeface="+mn-ea"/>
              </a:rPr>
              <a:t>出发到对象</a:t>
            </a:r>
            <a:r>
              <a:rPr lang="en-US" altLang="zh-CN" sz="2400" dirty="0" smtClean="0">
                <a:sym typeface="+mn-ea"/>
              </a:rPr>
              <a:t>o</a:t>
            </a:r>
            <a:r>
              <a:rPr lang="zh-CN" altLang="en-US" sz="2400" dirty="0" smtClean="0">
                <a:sym typeface="+mn-ea"/>
              </a:rPr>
              <a:t>是关于ε和</a:t>
            </a:r>
            <a:r>
              <a:rPr lang="en-US" altLang="zh-CN" sz="2400" dirty="0" smtClean="0">
                <a:sym typeface="+mn-ea"/>
              </a:rPr>
              <a:t>m</a:t>
            </a:r>
            <a:r>
              <a:rPr lang="zh-CN" altLang="en-US" sz="2400" dirty="0" smtClean="0">
                <a:sym typeface="+mn-ea"/>
              </a:rPr>
              <a:t>密度可达的，那么对象</a:t>
            </a:r>
            <a:r>
              <a:rPr lang="en-US" altLang="zh-CN" sz="2400" dirty="0" smtClean="0">
                <a:sym typeface="+mn-ea"/>
              </a:rPr>
              <a:t>x</a:t>
            </a:r>
            <a:r>
              <a:rPr lang="zh-CN" altLang="en-US" sz="2400" dirty="0" smtClean="0">
                <a:sym typeface="+mn-ea"/>
              </a:rPr>
              <a:t>和</a:t>
            </a:r>
            <a:r>
              <a:rPr lang="en-US" altLang="zh-CN" sz="2400" dirty="0" smtClean="0">
                <a:sym typeface="+mn-ea"/>
              </a:rPr>
              <a:t>y</a:t>
            </a:r>
            <a:r>
              <a:rPr lang="zh-CN" altLang="en-US" sz="2400" dirty="0" smtClean="0">
                <a:sym typeface="+mn-ea"/>
              </a:rPr>
              <a:t>是关于ε和</a:t>
            </a:r>
            <a:r>
              <a:rPr lang="en-US" altLang="zh-CN" sz="2400" dirty="0" smtClean="0">
                <a:sym typeface="+mn-ea"/>
              </a:rPr>
              <a:t>m</a:t>
            </a:r>
            <a:r>
              <a:rPr lang="zh-CN" altLang="en-US" sz="2400" dirty="0" smtClean="0">
                <a:sym typeface="+mn-ea"/>
              </a:rPr>
              <a:t>密度相连的</a:t>
            </a:r>
            <a:endParaRPr lang="en-US" altLang="zh-CN" sz="2400" dirty="0" smtClean="0">
              <a:sym typeface="+mn-ea"/>
            </a:endParaRPr>
          </a:p>
        </p:txBody>
      </p:sp>
      <p:graphicFrame>
        <p:nvGraphicFramePr>
          <p:cNvPr id="8" name="对象 7">
            <a:hlinkClick r:id="" action="ppaction://ole?verb=0"/>
          </p:cNvPr>
          <p:cNvGraphicFramePr>
            <a:graphicFrameLocks noChangeAspect="1"/>
          </p:cNvGraphicFramePr>
          <p:nvPr/>
        </p:nvGraphicFramePr>
        <p:xfrm>
          <a:off x="2958637" y="2267770"/>
          <a:ext cx="5013032" cy="668531"/>
        </p:xfrm>
        <a:graphic>
          <a:graphicData uri="http://schemas.openxmlformats.org/presentationml/2006/ole">
            <mc:AlternateContent xmlns:mc="http://schemas.openxmlformats.org/markup-compatibility/2006">
              <mc:Choice xmlns:v="urn:schemas-microsoft-com:vml" Requires="v">
                <p:oleObj spid="_x0000_s12342" name="" r:id="rId1" imgW="1714500" imgH="228600" progId="Equation.KSEE3">
                  <p:embed/>
                </p:oleObj>
              </mc:Choice>
              <mc:Fallback>
                <p:oleObj name="" r:id="rId1" imgW="1714500" imgH="228600" progId="Equation.KSEE3">
                  <p:embed/>
                  <p:pic>
                    <p:nvPicPr>
                      <p:cNvPr id="0" name="图片 3072"/>
                      <p:cNvPicPr/>
                      <p:nvPr/>
                    </p:nvPicPr>
                    <p:blipFill>
                      <a:blip r:embed="rId2"/>
                      <a:stretch>
                        <a:fillRect/>
                      </a:stretch>
                    </p:blipFill>
                    <p:spPr>
                      <a:xfrm>
                        <a:off x="2958637" y="2267770"/>
                        <a:ext cx="5013032" cy="668531"/>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DBSCAN</a:t>
            </a:r>
            <a:r>
              <a:rPr lang="zh-CN" altLang="en-US" dirty="0"/>
              <a:t>算法基本概念</a:t>
            </a:r>
            <a:r>
              <a:rPr lang="en-US" altLang="zh-CN" dirty="0"/>
              <a:t>4</a:t>
            </a:r>
            <a:endParaRPr lang="en-US" altLang="zh-CN" dirty="0"/>
          </a:p>
        </p:txBody>
      </p:sp>
      <p:sp>
        <p:nvSpPr>
          <p:cNvPr id="2" name="内容占位符 1"/>
          <p:cNvSpPr>
            <a:spLocks noGrp="1"/>
          </p:cNvSpPr>
          <p:nvPr>
            <p:ph idx="1"/>
          </p:nvPr>
        </p:nvSpPr>
        <p:spPr/>
        <p:txBody>
          <a:bodyPr/>
          <a:p>
            <a:pPr>
              <a:lnSpc>
                <a:spcPct val="150000"/>
              </a:lnSpc>
            </a:pPr>
            <a:r>
              <a:rPr lang="zh-CN" altLang="en-US" sz="2800" dirty="0" smtClean="0">
                <a:sym typeface="+mn-ea"/>
              </a:rPr>
              <a:t>簇</a:t>
            </a:r>
            <a:r>
              <a:rPr lang="en-US" altLang="zh-CN" sz="2800" dirty="0" smtClean="0">
                <a:sym typeface="+mn-ea"/>
              </a:rPr>
              <a:t>(cluster)</a:t>
            </a:r>
            <a:r>
              <a:rPr lang="zh-CN" altLang="en-US" sz="2800" dirty="0" smtClean="0">
                <a:sym typeface="+mn-ea"/>
              </a:rPr>
              <a:t>：一个基于密度的簇是最大的密度相连对象的集合</a:t>
            </a:r>
            <a:r>
              <a:rPr lang="en-US" altLang="zh-CN" sz="2800" dirty="0" smtClean="0">
                <a:sym typeface="+mn-ea"/>
              </a:rPr>
              <a:t>C</a:t>
            </a:r>
            <a:r>
              <a:rPr lang="zh-CN" altLang="en-US" sz="2800" dirty="0" smtClean="0">
                <a:sym typeface="+mn-ea"/>
              </a:rPr>
              <a:t>；满足以下两个条件：</a:t>
            </a:r>
            <a:endParaRPr lang="zh-CN" altLang="en-US" sz="2800" dirty="0" smtClean="0">
              <a:solidFill>
                <a:schemeClr val="tx1"/>
              </a:solidFill>
              <a:sym typeface="+mn-ea"/>
            </a:endParaRPr>
          </a:p>
          <a:p>
            <a:pPr lvl="1">
              <a:lnSpc>
                <a:spcPct val="150000"/>
              </a:lnSpc>
            </a:pPr>
            <a:r>
              <a:rPr lang="en-US" altLang="zh-CN" dirty="0" smtClean="0">
                <a:sym typeface="+mn-ea"/>
              </a:rPr>
              <a:t>Maximality</a:t>
            </a:r>
            <a:r>
              <a:rPr lang="zh-CN" altLang="en-US" dirty="0" smtClean="0">
                <a:sym typeface="+mn-ea"/>
              </a:rPr>
              <a:t>：若</a:t>
            </a:r>
            <a:r>
              <a:rPr lang="en-US" altLang="zh-CN" dirty="0" smtClean="0">
                <a:sym typeface="+mn-ea"/>
              </a:rPr>
              <a:t>x</a:t>
            </a:r>
            <a:r>
              <a:rPr lang="zh-CN" altLang="en-US" dirty="0" smtClean="0">
                <a:sym typeface="+mn-ea"/>
              </a:rPr>
              <a:t>属于</a:t>
            </a:r>
            <a:r>
              <a:rPr lang="en-US" altLang="zh-CN" dirty="0" smtClean="0">
                <a:sym typeface="+mn-ea"/>
              </a:rPr>
              <a:t>C</a:t>
            </a:r>
            <a:r>
              <a:rPr lang="zh-CN" altLang="en-US" dirty="0" smtClean="0">
                <a:sym typeface="+mn-ea"/>
              </a:rPr>
              <a:t>，而且</a:t>
            </a:r>
            <a:r>
              <a:rPr lang="en-US" altLang="zh-CN" dirty="0" smtClean="0">
                <a:sym typeface="+mn-ea"/>
              </a:rPr>
              <a:t>y</a:t>
            </a:r>
            <a:r>
              <a:rPr lang="zh-CN" altLang="en-US" dirty="0" smtClean="0">
                <a:sym typeface="+mn-ea"/>
              </a:rPr>
              <a:t>是从</a:t>
            </a:r>
            <a:r>
              <a:rPr lang="en-US" altLang="zh-CN" dirty="0" smtClean="0">
                <a:sym typeface="+mn-ea"/>
              </a:rPr>
              <a:t>x</a:t>
            </a:r>
            <a:r>
              <a:rPr lang="zh-CN" altLang="en-US" dirty="0" smtClean="0">
                <a:sym typeface="+mn-ea"/>
              </a:rPr>
              <a:t>密度可达的，那么</a:t>
            </a:r>
            <a:r>
              <a:rPr lang="en-US" altLang="zh-CN" dirty="0" smtClean="0">
                <a:sym typeface="+mn-ea"/>
              </a:rPr>
              <a:t>y</a:t>
            </a:r>
            <a:r>
              <a:rPr lang="zh-CN" altLang="en-US" dirty="0" smtClean="0">
                <a:sym typeface="+mn-ea"/>
              </a:rPr>
              <a:t>也属于</a:t>
            </a:r>
            <a:r>
              <a:rPr lang="en-US" altLang="zh-CN" dirty="0" smtClean="0">
                <a:sym typeface="+mn-ea"/>
              </a:rPr>
              <a:t>C</a:t>
            </a:r>
            <a:endParaRPr lang="en-US" altLang="zh-CN" dirty="0" smtClean="0">
              <a:solidFill>
                <a:schemeClr val="tx1"/>
              </a:solidFill>
              <a:sym typeface="+mn-ea"/>
            </a:endParaRPr>
          </a:p>
          <a:p>
            <a:pPr lvl="1">
              <a:lnSpc>
                <a:spcPct val="150000"/>
              </a:lnSpc>
            </a:pPr>
            <a:r>
              <a:rPr lang="en-US" altLang="zh-CN" dirty="0" smtClean="0">
                <a:sym typeface="+mn-ea"/>
              </a:rPr>
              <a:t>Connectivity</a:t>
            </a:r>
            <a:r>
              <a:rPr lang="zh-CN" altLang="en-US" dirty="0" smtClean="0">
                <a:sym typeface="+mn-ea"/>
              </a:rPr>
              <a:t>：若</a:t>
            </a:r>
            <a:r>
              <a:rPr lang="en-US" altLang="zh-CN" dirty="0" smtClean="0">
                <a:sym typeface="+mn-ea"/>
              </a:rPr>
              <a:t>x</a:t>
            </a:r>
            <a:r>
              <a:rPr lang="zh-CN" altLang="en-US" dirty="0" smtClean="0">
                <a:sym typeface="+mn-ea"/>
              </a:rPr>
              <a:t>属于</a:t>
            </a:r>
            <a:r>
              <a:rPr lang="en-US" altLang="zh-CN" dirty="0" smtClean="0">
                <a:sym typeface="+mn-ea"/>
              </a:rPr>
              <a:t>C</a:t>
            </a:r>
            <a:r>
              <a:rPr lang="zh-CN" altLang="en-US" dirty="0" smtClean="0">
                <a:sym typeface="+mn-ea"/>
              </a:rPr>
              <a:t>，</a:t>
            </a:r>
            <a:r>
              <a:rPr lang="en-US" altLang="zh-CN" dirty="0" smtClean="0">
                <a:sym typeface="+mn-ea"/>
              </a:rPr>
              <a:t>y</a:t>
            </a:r>
            <a:r>
              <a:rPr lang="zh-CN" altLang="en-US" dirty="0" smtClean="0">
                <a:sym typeface="+mn-ea"/>
              </a:rPr>
              <a:t>也属于</a:t>
            </a:r>
            <a:r>
              <a:rPr lang="en-US" altLang="zh-CN" dirty="0" smtClean="0">
                <a:sym typeface="+mn-ea"/>
              </a:rPr>
              <a:t>C</a:t>
            </a:r>
            <a:r>
              <a:rPr lang="zh-CN" altLang="en-US" dirty="0" smtClean="0">
                <a:sym typeface="+mn-ea"/>
              </a:rPr>
              <a:t>，则</a:t>
            </a:r>
            <a:r>
              <a:rPr lang="en-US" altLang="zh-CN" dirty="0" smtClean="0">
                <a:sym typeface="+mn-ea"/>
              </a:rPr>
              <a:t>x</a:t>
            </a:r>
            <a:r>
              <a:rPr lang="zh-CN" altLang="en-US" dirty="0" smtClean="0">
                <a:sym typeface="+mn-ea"/>
              </a:rPr>
              <a:t>和</a:t>
            </a:r>
            <a:r>
              <a:rPr lang="en-US" altLang="zh-CN" dirty="0" smtClean="0">
                <a:sym typeface="+mn-ea"/>
              </a:rPr>
              <a:t>y</a:t>
            </a:r>
            <a:r>
              <a:rPr lang="zh-CN" altLang="en-US" dirty="0" smtClean="0">
                <a:sym typeface="+mn-ea"/>
              </a:rPr>
              <a:t>是密度相连的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DBSCAN</a:t>
            </a:r>
            <a:r>
              <a:rPr lang="zh-CN" altLang="en-US" dirty="0"/>
              <a:t>算法流程</a:t>
            </a:r>
            <a:endParaRPr lang="en-US" altLang="zh-CN" dirty="0"/>
          </a:p>
        </p:txBody>
      </p:sp>
      <p:sp>
        <p:nvSpPr>
          <p:cNvPr id="4" name="内容占位符 3"/>
          <p:cNvSpPr>
            <a:spLocks noGrp="1"/>
          </p:cNvSpPr>
          <p:nvPr>
            <p:ph idx="1"/>
          </p:nvPr>
        </p:nvSpPr>
        <p:spPr/>
        <p:txBody>
          <a:bodyPr>
            <a:normAutofit fontScale="80000"/>
          </a:bodyPr>
          <a:p>
            <a:pPr>
              <a:lnSpc>
                <a:spcPct val="150000"/>
              </a:lnSpc>
            </a:pPr>
            <a:r>
              <a:rPr lang="zh-CN" altLang="en-US" sz="2800" dirty="0" smtClean="0">
                <a:sym typeface="+mn-ea"/>
              </a:rPr>
              <a:t>算法流程：</a:t>
            </a:r>
            <a:endParaRPr lang="zh-CN" altLang="en-US" sz="2800" dirty="0" smtClean="0">
              <a:solidFill>
                <a:schemeClr val="tx1"/>
              </a:solidFill>
              <a:sym typeface="+mn-ea"/>
            </a:endParaRPr>
          </a:p>
          <a:p>
            <a:pPr lvl="1">
              <a:lnSpc>
                <a:spcPct val="150000"/>
              </a:lnSpc>
            </a:pPr>
            <a:r>
              <a:rPr lang="zh-CN" altLang="en-US" sz="2800" dirty="0" smtClean="0">
                <a:sym typeface="+mn-ea"/>
              </a:rPr>
              <a:t>如果一个点</a:t>
            </a:r>
            <a:r>
              <a:rPr lang="en-US" altLang="zh-CN" sz="2800" dirty="0" smtClean="0">
                <a:sym typeface="+mn-ea"/>
              </a:rPr>
              <a:t>x</a:t>
            </a:r>
            <a:r>
              <a:rPr lang="zh-CN" altLang="en-US" sz="2800" dirty="0" smtClean="0">
                <a:sym typeface="+mn-ea"/>
              </a:rPr>
              <a:t>的ε邻域包含多余</a:t>
            </a:r>
            <a:r>
              <a:rPr lang="en-US" altLang="zh-CN" sz="2800" dirty="0" smtClean="0">
                <a:sym typeface="+mn-ea"/>
              </a:rPr>
              <a:t>m</a:t>
            </a:r>
            <a:r>
              <a:rPr lang="zh-CN" altLang="en-US" sz="2800" dirty="0" smtClean="0">
                <a:sym typeface="+mn-ea"/>
              </a:rPr>
              <a:t>个对象，则创建一个</a:t>
            </a:r>
            <a:r>
              <a:rPr lang="en-US" altLang="zh-CN" sz="2800" dirty="0" smtClean="0">
                <a:sym typeface="+mn-ea"/>
              </a:rPr>
              <a:t>x</a:t>
            </a:r>
            <a:r>
              <a:rPr lang="zh-CN" altLang="en-US" sz="2800" dirty="0" smtClean="0">
                <a:sym typeface="+mn-ea"/>
              </a:rPr>
              <a:t>作为核心对象的新簇；</a:t>
            </a:r>
            <a:endParaRPr lang="zh-CN" altLang="en-US" sz="2800" dirty="0" smtClean="0">
              <a:sym typeface="+mn-ea"/>
            </a:endParaRPr>
          </a:p>
          <a:p>
            <a:pPr lvl="1">
              <a:lnSpc>
                <a:spcPct val="150000"/>
              </a:lnSpc>
            </a:pPr>
            <a:r>
              <a:rPr lang="zh-CN" altLang="en-US" sz="2800" dirty="0" smtClean="0">
                <a:sym typeface="+mn-ea"/>
              </a:rPr>
              <a:t>寻找并合并核心对象直接密度可达的对象；</a:t>
            </a:r>
            <a:endParaRPr lang="zh-CN" altLang="en-US" sz="2800" dirty="0" smtClean="0">
              <a:sym typeface="+mn-ea"/>
            </a:endParaRPr>
          </a:p>
          <a:p>
            <a:pPr lvl="1">
              <a:lnSpc>
                <a:spcPct val="150000"/>
              </a:lnSpc>
            </a:pPr>
            <a:r>
              <a:rPr lang="zh-CN" altLang="en-US" sz="2800" dirty="0" smtClean="0">
                <a:sym typeface="+mn-ea"/>
              </a:rPr>
              <a:t>没有新点可以更新簇的时候，算法结束。</a:t>
            </a:r>
            <a:endParaRPr lang="zh-CN" altLang="en-US" sz="2800" dirty="0" smtClean="0">
              <a:solidFill>
                <a:schemeClr val="tx1"/>
              </a:solidFill>
              <a:sym typeface="+mn-ea"/>
            </a:endParaRPr>
          </a:p>
          <a:p>
            <a:pPr>
              <a:lnSpc>
                <a:spcPct val="150000"/>
              </a:lnSpc>
            </a:pPr>
            <a:r>
              <a:rPr lang="zh-CN" altLang="en-US" sz="2800" dirty="0" smtClean="0">
                <a:sym typeface="+mn-ea"/>
              </a:rPr>
              <a:t>算法特征描述</a:t>
            </a:r>
            <a:r>
              <a:rPr lang="en-US" altLang="zh-CN" sz="2800" dirty="0" smtClean="0">
                <a:sym typeface="+mn-ea"/>
              </a:rPr>
              <a:t>:</a:t>
            </a:r>
            <a:endParaRPr lang="en-US" altLang="zh-CN" sz="2800" dirty="0" smtClean="0">
              <a:solidFill>
                <a:schemeClr val="tx1"/>
              </a:solidFill>
              <a:sym typeface="+mn-ea"/>
            </a:endParaRPr>
          </a:p>
          <a:p>
            <a:pPr lvl="1">
              <a:lnSpc>
                <a:spcPct val="150000"/>
              </a:lnSpc>
            </a:pPr>
            <a:r>
              <a:rPr lang="zh-CN" altLang="en-US" sz="2800" dirty="0" smtClean="0">
                <a:sym typeface="+mn-ea"/>
              </a:rPr>
              <a:t>每个簇至少包含一个核心对象</a:t>
            </a:r>
            <a:endParaRPr lang="zh-CN" altLang="en-US" sz="2800" dirty="0" smtClean="0">
              <a:solidFill>
                <a:schemeClr val="tx1"/>
              </a:solidFill>
              <a:sym typeface="+mn-ea"/>
            </a:endParaRPr>
          </a:p>
          <a:p>
            <a:pPr lvl="1">
              <a:lnSpc>
                <a:spcPct val="150000"/>
              </a:lnSpc>
            </a:pPr>
            <a:r>
              <a:rPr lang="zh-CN" altLang="en-US" sz="2800" dirty="0" smtClean="0">
                <a:sym typeface="+mn-ea"/>
              </a:rPr>
              <a:t>非核心对象可以是簇的一部分，构成簇的边缘</a:t>
            </a:r>
            <a:endParaRPr lang="zh-CN" altLang="en-US" sz="2800" dirty="0" smtClean="0">
              <a:solidFill>
                <a:schemeClr val="tx1"/>
              </a:solidFill>
              <a:sym typeface="+mn-ea"/>
            </a:endParaRPr>
          </a:p>
          <a:p>
            <a:pPr lvl="1">
              <a:lnSpc>
                <a:spcPct val="150000"/>
              </a:lnSpc>
            </a:pPr>
            <a:r>
              <a:rPr lang="zh-CN" altLang="en-US" sz="2800" dirty="0" smtClean="0">
                <a:sym typeface="+mn-ea"/>
              </a:rPr>
              <a:t>包含过少对象的簇被认为是噪声</a:t>
            </a:r>
            <a:endParaRPr lang="zh-CN" altLang="en-US"/>
          </a:p>
        </p:txBody>
      </p:sp>
      <p:pic>
        <p:nvPicPr>
          <p:cNvPr id="2" name="图片 1"/>
          <p:cNvPicPr>
            <a:picLocks noChangeAspect="1"/>
          </p:cNvPicPr>
          <p:nvPr/>
        </p:nvPicPr>
        <p:blipFill>
          <a:blip r:embed="rId1"/>
          <a:stretch>
            <a:fillRect/>
          </a:stretch>
        </p:blipFill>
        <p:spPr>
          <a:xfrm>
            <a:off x="7712728" y="2717932"/>
            <a:ext cx="3757234" cy="36251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DBSCAN</a:t>
            </a:r>
            <a:r>
              <a:rPr lang="zh-CN" altLang="en-US" dirty="0"/>
              <a:t>算法</a:t>
            </a:r>
            <a:r>
              <a:rPr lang="zh-CN" dirty="0"/>
              <a:t>优缺点</a:t>
            </a:r>
            <a:endParaRPr lang="zh-CN" dirty="0"/>
          </a:p>
        </p:txBody>
      </p:sp>
      <p:sp>
        <p:nvSpPr>
          <p:cNvPr id="2" name="内容占位符 1"/>
          <p:cNvSpPr>
            <a:spLocks noGrp="1"/>
          </p:cNvSpPr>
          <p:nvPr>
            <p:ph idx="1"/>
          </p:nvPr>
        </p:nvSpPr>
        <p:spPr>
          <a:xfrm>
            <a:off x="443865" y="1011555"/>
            <a:ext cx="11160125" cy="5585460"/>
          </a:xfrm>
        </p:spPr>
        <p:txBody>
          <a:bodyPr>
            <a:normAutofit fontScale="70000"/>
          </a:bodyPr>
          <a:p>
            <a:pPr>
              <a:lnSpc>
                <a:spcPct val="150000"/>
              </a:lnSpc>
            </a:pPr>
            <a:r>
              <a:rPr lang="zh-CN" altLang="en-US" sz="2800" dirty="0" smtClean="0">
                <a:sym typeface="+mn-ea"/>
              </a:rPr>
              <a:t>优点：</a:t>
            </a:r>
            <a:endParaRPr lang="zh-CN" altLang="en-US" sz="2800" dirty="0" smtClean="0">
              <a:solidFill>
                <a:schemeClr val="tx1"/>
              </a:solidFill>
              <a:sym typeface="+mn-ea"/>
            </a:endParaRPr>
          </a:p>
          <a:p>
            <a:pPr lvl="1">
              <a:lnSpc>
                <a:spcPct val="150000"/>
              </a:lnSpc>
            </a:pPr>
            <a:r>
              <a:rPr lang="zh-CN" altLang="en-US" sz="2800" dirty="0" smtClean="0">
                <a:sym typeface="+mn-ea"/>
              </a:rPr>
              <a:t>不需要事先给定</a:t>
            </a:r>
            <a:r>
              <a:rPr lang="en-US" altLang="zh-CN" sz="2800" dirty="0" smtClean="0">
                <a:sym typeface="+mn-ea"/>
              </a:rPr>
              <a:t>cluster</a:t>
            </a:r>
            <a:r>
              <a:rPr lang="zh-CN" altLang="en-US" sz="2800" dirty="0" smtClean="0">
                <a:sym typeface="+mn-ea"/>
              </a:rPr>
              <a:t>的数目</a:t>
            </a:r>
            <a:endParaRPr lang="zh-CN" altLang="en-US" sz="2800" dirty="0" smtClean="0">
              <a:solidFill>
                <a:schemeClr val="tx1"/>
              </a:solidFill>
              <a:sym typeface="+mn-ea"/>
            </a:endParaRPr>
          </a:p>
          <a:p>
            <a:pPr lvl="1">
              <a:lnSpc>
                <a:spcPct val="150000"/>
              </a:lnSpc>
            </a:pPr>
            <a:r>
              <a:rPr lang="zh-CN" altLang="en-US" sz="2800" dirty="0" smtClean="0">
                <a:sym typeface="+mn-ea"/>
              </a:rPr>
              <a:t>可以发现任意形状的</a:t>
            </a:r>
            <a:r>
              <a:rPr lang="en-US" altLang="zh-CN" sz="2800" dirty="0" smtClean="0">
                <a:sym typeface="+mn-ea"/>
              </a:rPr>
              <a:t>cluster</a:t>
            </a:r>
            <a:endParaRPr lang="en-US" altLang="zh-CN" sz="2800" dirty="0" smtClean="0">
              <a:solidFill>
                <a:schemeClr val="tx1"/>
              </a:solidFill>
              <a:sym typeface="+mn-ea"/>
            </a:endParaRPr>
          </a:p>
          <a:p>
            <a:pPr lvl="1">
              <a:lnSpc>
                <a:spcPct val="150000"/>
              </a:lnSpc>
            </a:pPr>
            <a:r>
              <a:rPr lang="zh-CN" altLang="en-US" sz="2800" dirty="0" smtClean="0">
                <a:sym typeface="+mn-ea"/>
              </a:rPr>
              <a:t>能够找出数据中的噪音，且对噪音不敏感</a:t>
            </a:r>
            <a:endParaRPr lang="zh-CN" altLang="en-US" sz="2800" dirty="0" smtClean="0">
              <a:solidFill>
                <a:schemeClr val="tx1"/>
              </a:solidFill>
              <a:sym typeface="+mn-ea"/>
            </a:endParaRPr>
          </a:p>
          <a:p>
            <a:pPr lvl="1">
              <a:lnSpc>
                <a:spcPct val="150000"/>
              </a:lnSpc>
            </a:pPr>
            <a:r>
              <a:rPr lang="zh-CN" altLang="en-US" sz="2800" dirty="0" smtClean="0">
                <a:sym typeface="+mn-ea"/>
              </a:rPr>
              <a:t>算法只需要两个输入参数</a:t>
            </a:r>
            <a:endParaRPr lang="zh-CN" altLang="en-US" sz="2800" dirty="0" smtClean="0">
              <a:solidFill>
                <a:schemeClr val="tx1"/>
              </a:solidFill>
              <a:sym typeface="+mn-ea"/>
            </a:endParaRPr>
          </a:p>
          <a:p>
            <a:pPr lvl="1">
              <a:lnSpc>
                <a:spcPct val="150000"/>
              </a:lnSpc>
            </a:pPr>
            <a:r>
              <a:rPr lang="zh-CN" altLang="en-US" sz="2800" dirty="0" smtClean="0">
                <a:sym typeface="+mn-ea"/>
              </a:rPr>
              <a:t>聚类结果几乎不依赖节点的遍历顺序</a:t>
            </a:r>
            <a:endParaRPr lang="zh-CN" altLang="en-US" sz="2800" dirty="0" smtClean="0">
              <a:solidFill>
                <a:schemeClr val="tx1"/>
              </a:solidFill>
              <a:sym typeface="+mn-ea"/>
            </a:endParaRPr>
          </a:p>
          <a:p>
            <a:pPr>
              <a:lnSpc>
                <a:spcPct val="150000"/>
              </a:lnSpc>
            </a:pPr>
            <a:r>
              <a:rPr lang="zh-CN" altLang="en-US" sz="2800" dirty="0" smtClean="0">
                <a:sym typeface="+mn-ea"/>
              </a:rPr>
              <a:t>缺点：</a:t>
            </a:r>
            <a:endParaRPr lang="zh-CN" altLang="en-US" sz="2800" dirty="0" smtClean="0">
              <a:solidFill>
                <a:schemeClr val="tx1"/>
              </a:solidFill>
              <a:sym typeface="+mn-ea"/>
            </a:endParaRPr>
          </a:p>
          <a:p>
            <a:pPr lvl="1">
              <a:lnSpc>
                <a:spcPct val="150000"/>
              </a:lnSpc>
            </a:pPr>
            <a:r>
              <a:rPr lang="en-US" altLang="zh-CN" sz="2800" dirty="0" smtClean="0">
                <a:sym typeface="+mn-ea"/>
              </a:rPr>
              <a:t>DBSCAN</a:t>
            </a:r>
            <a:r>
              <a:rPr lang="zh-CN" altLang="en-US" sz="2800" dirty="0" smtClean="0">
                <a:sym typeface="+mn-ea"/>
              </a:rPr>
              <a:t>算法聚类效果依赖距离公式的选取，最常用的距离公式为欧几里得距离。但是对于高维数据，由于维数太多，距离的度量已变得不是那么重要</a:t>
            </a:r>
            <a:endParaRPr lang="zh-CN" altLang="en-US" sz="2800" dirty="0" smtClean="0">
              <a:solidFill>
                <a:schemeClr val="tx1"/>
              </a:solidFill>
              <a:sym typeface="+mn-ea"/>
            </a:endParaRPr>
          </a:p>
          <a:p>
            <a:pPr lvl="1">
              <a:lnSpc>
                <a:spcPct val="150000"/>
              </a:lnSpc>
            </a:pPr>
            <a:r>
              <a:rPr lang="en-US" altLang="zh-CN" sz="2800" dirty="0" smtClean="0">
                <a:sym typeface="+mn-ea"/>
              </a:rPr>
              <a:t>DBSCAN</a:t>
            </a:r>
            <a:r>
              <a:rPr lang="zh-CN" altLang="en-US" sz="2800" dirty="0" smtClean="0">
                <a:sym typeface="+mn-ea"/>
              </a:rPr>
              <a:t>算法不适合数据集中密度差异很小的情况</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4825" y="1262380"/>
            <a:ext cx="10515600" cy="4840605"/>
          </a:xfrm>
        </p:spPr>
        <p:txBody>
          <a:bodyPr>
            <a:normAutofit/>
          </a:bodyPr>
          <a:lstStyle/>
          <a:p>
            <a:pPr indent="0">
              <a:lnSpc>
                <a:spcPct val="200000"/>
              </a:lnSpc>
            </a:pPr>
            <a:r>
              <a:rPr lang="zh-CN" altLang="en-US" sz="2400" dirty="0" smtClean="0">
                <a:solidFill>
                  <a:schemeClr val="tx1"/>
                </a:solidFill>
              </a:rPr>
              <a:t>闵可夫斯基距离</a:t>
            </a:r>
            <a:r>
              <a:rPr lang="en-US" altLang="zh-CN" sz="2400" dirty="0" smtClean="0">
                <a:solidFill>
                  <a:schemeClr val="tx1"/>
                </a:solidFill>
              </a:rPr>
              <a:t>(Minkowski)</a:t>
            </a:r>
            <a:endParaRPr lang="en-US" altLang="zh-CN" sz="2400" dirty="0" smtClean="0">
              <a:solidFill>
                <a:schemeClr val="tx1"/>
              </a:solidFill>
            </a:endParaRPr>
          </a:p>
          <a:p>
            <a:pPr lvl="1" indent="0">
              <a:lnSpc>
                <a:spcPct val="200000"/>
              </a:lnSpc>
            </a:pPr>
            <a:r>
              <a:rPr lang="zh-CN" altLang="en-US" sz="2050" dirty="0" smtClean="0">
                <a:sym typeface="+mn-ea"/>
              </a:rPr>
              <a:t>当</a:t>
            </a:r>
            <a:r>
              <a:rPr lang="en-US" altLang="zh-CN" sz="2050" dirty="0" smtClean="0">
                <a:sym typeface="+mn-ea"/>
              </a:rPr>
              <a:t>p</a:t>
            </a:r>
            <a:r>
              <a:rPr lang="zh-CN" altLang="en-US" sz="2050" dirty="0" smtClean="0">
                <a:sym typeface="+mn-ea"/>
              </a:rPr>
              <a:t>为</a:t>
            </a:r>
            <a:r>
              <a:rPr lang="en-US" altLang="zh-CN" sz="2050" dirty="0" smtClean="0">
                <a:sym typeface="+mn-ea"/>
              </a:rPr>
              <a:t>1</a:t>
            </a:r>
            <a:r>
              <a:rPr lang="zh-CN" altLang="en-US" sz="2050" dirty="0" smtClean="0">
                <a:sym typeface="+mn-ea"/>
              </a:rPr>
              <a:t>的时候是曼哈顿距离</a:t>
            </a:r>
            <a:r>
              <a:rPr lang="en-US" altLang="zh-CN" sz="2050" dirty="0" smtClean="0">
                <a:sym typeface="+mn-ea"/>
              </a:rPr>
              <a:t>(Manhattan)</a:t>
            </a:r>
            <a:endParaRPr lang="en-US" altLang="zh-CN" sz="2050" dirty="0" smtClean="0">
              <a:solidFill>
                <a:schemeClr val="tx1"/>
              </a:solidFill>
              <a:sym typeface="+mn-ea"/>
            </a:endParaRPr>
          </a:p>
          <a:p>
            <a:pPr lvl="1" indent="0">
              <a:lnSpc>
                <a:spcPct val="200000"/>
              </a:lnSpc>
            </a:pPr>
            <a:r>
              <a:rPr lang="zh-CN" altLang="en-US" sz="2050" dirty="0" smtClean="0">
                <a:sym typeface="+mn-ea"/>
              </a:rPr>
              <a:t>当</a:t>
            </a:r>
            <a:r>
              <a:rPr lang="en-US" altLang="zh-CN" sz="2050" dirty="0" smtClean="0">
                <a:sym typeface="+mn-ea"/>
              </a:rPr>
              <a:t>p</a:t>
            </a:r>
            <a:r>
              <a:rPr lang="zh-CN" altLang="en-US" sz="2050" dirty="0" smtClean="0">
                <a:sym typeface="+mn-ea"/>
              </a:rPr>
              <a:t>为</a:t>
            </a:r>
            <a:r>
              <a:rPr lang="en-US" altLang="zh-CN" sz="2050" dirty="0" smtClean="0">
                <a:sym typeface="+mn-ea"/>
              </a:rPr>
              <a:t>2</a:t>
            </a:r>
            <a:r>
              <a:rPr lang="zh-CN" altLang="en-US" sz="2050" dirty="0" smtClean="0">
                <a:sym typeface="+mn-ea"/>
              </a:rPr>
              <a:t>的时候是欧式距离</a:t>
            </a:r>
            <a:r>
              <a:rPr lang="en-US" altLang="zh-CN" sz="2050" dirty="0" smtClean="0">
                <a:sym typeface="+mn-ea"/>
              </a:rPr>
              <a:t>(Euclidean)</a:t>
            </a:r>
            <a:endParaRPr lang="en-US" altLang="zh-CN" sz="2050" dirty="0" smtClean="0">
              <a:solidFill>
                <a:schemeClr val="tx1"/>
              </a:solidFill>
              <a:sym typeface="+mn-ea"/>
            </a:endParaRPr>
          </a:p>
          <a:p>
            <a:pPr lvl="1" indent="0">
              <a:lnSpc>
                <a:spcPct val="200000"/>
              </a:lnSpc>
            </a:pPr>
            <a:r>
              <a:rPr lang="zh-CN" altLang="en-US" sz="2050" dirty="0" smtClean="0">
                <a:sym typeface="+mn-ea"/>
              </a:rPr>
              <a:t>当</a:t>
            </a:r>
            <a:r>
              <a:rPr lang="en-US" altLang="zh-CN" sz="2050" dirty="0" smtClean="0">
                <a:sym typeface="+mn-ea"/>
              </a:rPr>
              <a:t>p</a:t>
            </a:r>
            <a:r>
              <a:rPr lang="zh-CN" altLang="en-US" sz="2050" dirty="0" smtClean="0">
                <a:sym typeface="+mn-ea"/>
              </a:rPr>
              <a:t>为无穷大的时候是切比雪夫距离</a:t>
            </a:r>
            <a:r>
              <a:rPr lang="en-US" altLang="zh-CN" sz="2050" dirty="0" smtClean="0">
                <a:sym typeface="+mn-ea"/>
              </a:rPr>
              <a:t>(Chebyshev)</a:t>
            </a:r>
            <a:endParaRPr lang="en-US" altLang="zh-CN" sz="2055" dirty="0" smtClean="0">
              <a:solidFill>
                <a:schemeClr val="tx1"/>
              </a:solidFill>
              <a:sym typeface="+mn-ea"/>
            </a:endParaRPr>
          </a:p>
        </p:txBody>
      </p:sp>
      <p:sp>
        <p:nvSpPr>
          <p:cNvPr id="3" name="标题 2"/>
          <p:cNvSpPr>
            <a:spLocks noGrp="1"/>
          </p:cNvSpPr>
          <p:nvPr>
            <p:ph type="title"/>
          </p:nvPr>
        </p:nvSpPr>
        <p:spPr/>
        <p:txBody>
          <a:bodyPr/>
          <a:lstStyle/>
          <a:p>
            <a:r>
              <a:rPr lang="zh-CN" dirty="0"/>
              <a:t>相似度</a:t>
            </a:r>
            <a:r>
              <a:rPr lang="en-US" altLang="zh-CN" dirty="0"/>
              <a:t>/</a:t>
            </a:r>
            <a:r>
              <a:rPr lang="zh-CN" altLang="en-US" dirty="0"/>
              <a:t>距离公式</a:t>
            </a:r>
            <a:r>
              <a:rPr lang="en-US" altLang="zh-CN" dirty="0"/>
              <a:t>1</a:t>
            </a:r>
            <a:endParaRPr lang="en-US" altLang="zh-CN" dirty="0"/>
          </a:p>
        </p:txBody>
      </p:sp>
      <p:graphicFrame>
        <p:nvGraphicFramePr>
          <p:cNvPr id="5" name="对象 4">
            <a:hlinkClick r:id="" action="ppaction://ole?verb=0"/>
          </p:cNvPr>
          <p:cNvGraphicFramePr>
            <a:graphicFrameLocks noChangeAspect="1"/>
          </p:cNvGraphicFramePr>
          <p:nvPr/>
        </p:nvGraphicFramePr>
        <p:xfrm>
          <a:off x="6905202" y="1652669"/>
          <a:ext cx="5045411" cy="1521178"/>
        </p:xfrm>
        <a:graphic>
          <a:graphicData uri="http://schemas.openxmlformats.org/presentationml/2006/ole">
            <mc:AlternateContent xmlns:mc="http://schemas.openxmlformats.org/markup-compatibility/2006">
              <mc:Choice xmlns:v="urn:schemas-microsoft-com:vml" Requires="v">
                <p:oleObj spid="_x0000_s1392" name="" r:id="rId1" imgW="1600200" imgH="482600" progId="Equation.KSEE3">
                  <p:embed/>
                </p:oleObj>
              </mc:Choice>
              <mc:Fallback>
                <p:oleObj name="" r:id="rId1" imgW="1600200" imgH="482600" progId="Equation.KSEE3">
                  <p:embed/>
                  <p:pic>
                    <p:nvPicPr>
                      <p:cNvPr id="0" name="图片 1024"/>
                      <p:cNvPicPr/>
                      <p:nvPr/>
                    </p:nvPicPr>
                    <p:blipFill>
                      <a:blip r:embed="rId2"/>
                      <a:stretch>
                        <a:fillRect/>
                      </a:stretch>
                    </p:blipFill>
                    <p:spPr>
                      <a:xfrm>
                        <a:off x="6905202" y="1652669"/>
                        <a:ext cx="5045411" cy="1521178"/>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319539" y="4665359"/>
          <a:ext cx="3125526" cy="1022161"/>
        </p:xfrm>
        <a:graphic>
          <a:graphicData uri="http://schemas.openxmlformats.org/presentationml/2006/ole">
            <mc:AlternateContent xmlns:mc="http://schemas.openxmlformats.org/markup-compatibility/2006">
              <mc:Choice xmlns:v="urn:schemas-microsoft-com:vml" Requires="v">
                <p:oleObj spid="_x0000_s1393" name="" r:id="rId3" imgW="1320165" imgH="431800" progId="Equation.KSEE3">
                  <p:embed/>
                </p:oleObj>
              </mc:Choice>
              <mc:Fallback>
                <p:oleObj name="" r:id="rId3" imgW="1320165" imgH="431800" progId="Equation.KSEE3">
                  <p:embed/>
                  <p:pic>
                    <p:nvPicPr>
                      <p:cNvPr id="0" name="图片 1026"/>
                      <p:cNvPicPr/>
                      <p:nvPr/>
                    </p:nvPicPr>
                    <p:blipFill>
                      <a:blip r:embed="rId4"/>
                      <a:stretch>
                        <a:fillRect/>
                      </a:stretch>
                    </p:blipFill>
                    <p:spPr>
                      <a:xfrm>
                        <a:off x="319539" y="4665359"/>
                        <a:ext cx="3125526" cy="1022161"/>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3919958" y="4634250"/>
          <a:ext cx="3366782" cy="1084379"/>
        </p:xfrm>
        <a:graphic>
          <a:graphicData uri="http://schemas.openxmlformats.org/presentationml/2006/ole">
            <mc:AlternateContent xmlns:mc="http://schemas.openxmlformats.org/markup-compatibility/2006">
              <mc:Choice xmlns:v="urn:schemas-microsoft-com:vml" Requires="v">
                <p:oleObj spid="_x0000_s1394" name="" r:id="rId5" imgW="1498600" imgH="482600" progId="Equation.KSEE3">
                  <p:embed/>
                </p:oleObj>
              </mc:Choice>
              <mc:Fallback>
                <p:oleObj name="" r:id="rId5" imgW="1498600" imgH="482600" progId="Equation.KSEE3">
                  <p:embed/>
                  <p:pic>
                    <p:nvPicPr>
                      <p:cNvPr id="0" name="图片 1027"/>
                      <p:cNvPicPr/>
                      <p:nvPr/>
                    </p:nvPicPr>
                    <p:blipFill>
                      <a:blip r:embed="rId6"/>
                      <a:stretch>
                        <a:fillRect/>
                      </a:stretch>
                    </p:blipFill>
                    <p:spPr>
                      <a:xfrm>
                        <a:off x="3919958" y="4634250"/>
                        <a:ext cx="3366782" cy="1084379"/>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7761631" y="4785352"/>
          <a:ext cx="3842308" cy="782175"/>
        </p:xfrm>
        <a:graphic>
          <a:graphicData uri="http://schemas.openxmlformats.org/presentationml/2006/ole">
            <mc:AlternateContent xmlns:mc="http://schemas.openxmlformats.org/markup-compatibility/2006">
              <mc:Choice xmlns:v="urn:schemas-microsoft-com:vml" Requires="v">
                <p:oleObj spid="_x0000_s1395" name="" r:id="rId7" imgW="1435100" imgH="292100" progId="Equation.KSEE3">
                  <p:embed/>
                </p:oleObj>
              </mc:Choice>
              <mc:Fallback>
                <p:oleObj name="" r:id="rId7" imgW="1435100" imgH="292100" progId="Equation.KSEE3">
                  <p:embed/>
                  <p:pic>
                    <p:nvPicPr>
                      <p:cNvPr id="0" name="图片 1028"/>
                      <p:cNvPicPr/>
                      <p:nvPr/>
                    </p:nvPicPr>
                    <p:blipFill>
                      <a:blip r:embed="rId8"/>
                      <a:stretch>
                        <a:fillRect/>
                      </a:stretch>
                    </p:blipFill>
                    <p:spPr>
                      <a:xfrm>
                        <a:off x="7761631" y="4785352"/>
                        <a:ext cx="3842308" cy="7821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DBSCAN</a:t>
            </a:r>
            <a:endParaRPr lang="zh-CN" dirty="0"/>
          </a:p>
        </p:txBody>
      </p:sp>
      <p:pic>
        <p:nvPicPr>
          <p:cNvPr id="2" name="图片 1" descr="QQ图片20180120122135"/>
          <p:cNvPicPr>
            <a:picLocks noChangeAspect="1"/>
          </p:cNvPicPr>
          <p:nvPr/>
        </p:nvPicPr>
        <p:blipFill>
          <a:blip r:embed="rId1"/>
          <a:stretch>
            <a:fillRect/>
          </a:stretch>
        </p:blipFill>
        <p:spPr>
          <a:xfrm>
            <a:off x="1560082" y="1014542"/>
            <a:ext cx="8868038" cy="54606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en-US" altLang="zh-CN" sz="2400" dirty="0" smtClean="0">
                <a:solidFill>
                  <a:schemeClr val="tx1"/>
                </a:solidFill>
              </a:rPr>
              <a:t>MDCA(Maximum Density Clustering Application)</a:t>
            </a:r>
            <a:r>
              <a:rPr lang="zh-CN" altLang="en-US" sz="2400" dirty="0" smtClean="0">
                <a:solidFill>
                  <a:schemeClr val="tx1"/>
                </a:solidFill>
              </a:rPr>
              <a:t>算法基于</a:t>
            </a:r>
            <a:r>
              <a:rPr lang="zh-CN" altLang="en-US" sz="2400" b="1" dirty="0" smtClean="0">
                <a:solidFill>
                  <a:srgbClr val="FF0000"/>
                </a:solidFill>
              </a:rPr>
              <a:t>密度的思想</a:t>
            </a:r>
            <a:r>
              <a:rPr lang="zh-CN" altLang="en-US" sz="2400" dirty="0" smtClean="0">
                <a:solidFill>
                  <a:schemeClr val="tx1"/>
                </a:solidFill>
              </a:rPr>
              <a:t>引入</a:t>
            </a:r>
            <a:r>
              <a:rPr lang="zh-CN" altLang="en-US" sz="2400" b="1" dirty="0" smtClean="0">
                <a:solidFill>
                  <a:srgbClr val="FF0000"/>
                </a:solidFill>
              </a:rPr>
              <a:t>划分聚类</a:t>
            </a:r>
            <a:r>
              <a:rPr lang="zh-CN" altLang="en-US" sz="2400" dirty="0" smtClean="0">
                <a:solidFill>
                  <a:schemeClr val="tx1"/>
                </a:solidFill>
              </a:rPr>
              <a:t>中，使用密度而不是初始点作为考察簇归属情况的依据，能够自动确定簇数量并发现任意形状的簇；另外</a:t>
            </a:r>
            <a:r>
              <a:rPr lang="en-US" altLang="zh-CN" sz="2400" dirty="0" smtClean="0">
                <a:solidFill>
                  <a:schemeClr val="tx1"/>
                </a:solidFill>
              </a:rPr>
              <a:t>MDCA</a:t>
            </a:r>
            <a:r>
              <a:rPr lang="zh-CN" altLang="en-US" sz="2400" dirty="0" smtClean="0">
                <a:solidFill>
                  <a:schemeClr val="tx1"/>
                </a:solidFill>
              </a:rPr>
              <a:t>一般不保留噪声，因此也避免了阈值选择不当情况下造成的对象丢弃情况。</a:t>
            </a:r>
            <a:endParaRPr lang="zh-CN" altLang="en-US" sz="2400" dirty="0" smtClean="0">
              <a:solidFill>
                <a:schemeClr val="tx1"/>
              </a:solidFill>
            </a:endParaRPr>
          </a:p>
          <a:p>
            <a:pPr>
              <a:lnSpc>
                <a:spcPct val="150000"/>
              </a:lnSpc>
            </a:pPr>
            <a:r>
              <a:rPr lang="en-US" altLang="zh-CN" sz="2400" dirty="0" smtClean="0">
                <a:solidFill>
                  <a:schemeClr val="tx1"/>
                </a:solidFill>
              </a:rPr>
              <a:t>MDCA</a:t>
            </a:r>
            <a:r>
              <a:rPr lang="zh-CN" altLang="en-US" sz="2400" dirty="0" smtClean="0">
                <a:solidFill>
                  <a:schemeClr val="tx1"/>
                </a:solidFill>
              </a:rPr>
              <a:t>算法的基本思路是寻找</a:t>
            </a:r>
            <a:r>
              <a:rPr lang="zh-CN" altLang="en-US" sz="2400" b="1" dirty="0" smtClean="0">
                <a:solidFill>
                  <a:srgbClr val="FF0000"/>
                </a:solidFill>
              </a:rPr>
              <a:t>最高密度</a:t>
            </a:r>
            <a:r>
              <a:rPr lang="zh-CN" altLang="en-US" sz="2400" dirty="0" smtClean="0">
                <a:solidFill>
                  <a:schemeClr val="tx1"/>
                </a:solidFill>
              </a:rPr>
              <a:t>的对象和它所在的</a:t>
            </a:r>
            <a:r>
              <a:rPr lang="zh-CN" altLang="en-US" sz="2400" b="1" dirty="0" smtClean="0">
                <a:solidFill>
                  <a:srgbClr val="FF0000"/>
                </a:solidFill>
              </a:rPr>
              <a:t>稠密区域</a:t>
            </a:r>
            <a:r>
              <a:rPr lang="zh-CN" altLang="en-US" sz="2400" dirty="0" smtClean="0">
                <a:solidFill>
                  <a:schemeClr val="tx1"/>
                </a:solidFill>
              </a:rPr>
              <a:t>；</a:t>
            </a:r>
            <a:r>
              <a:rPr lang="en-US" altLang="zh-CN" sz="2400" dirty="0" smtClean="0">
                <a:solidFill>
                  <a:schemeClr val="tx1"/>
                </a:solidFill>
              </a:rPr>
              <a:t>MDCA</a:t>
            </a:r>
            <a:r>
              <a:rPr lang="zh-CN" altLang="en-US" sz="2400" dirty="0" smtClean="0">
                <a:solidFill>
                  <a:schemeClr val="tx1"/>
                </a:solidFill>
              </a:rPr>
              <a:t>算法在原理上来讲，和密度的定义没有关系，采用任意一种密度定义公式均可，一般情况下采用</a:t>
            </a:r>
            <a:r>
              <a:rPr lang="en-US" altLang="zh-CN" sz="2400" dirty="0" smtClean="0">
                <a:solidFill>
                  <a:schemeClr val="tx1"/>
                </a:solidFill>
              </a:rPr>
              <a:t>DBSCAN</a:t>
            </a:r>
            <a:r>
              <a:rPr lang="zh-CN" altLang="en-US" sz="2400" dirty="0" smtClean="0">
                <a:solidFill>
                  <a:schemeClr val="tx1"/>
                </a:solidFill>
              </a:rPr>
              <a:t>算法中的密度定义方式</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密度最大值聚类算法</a:t>
            </a:r>
            <a:r>
              <a:rPr lang="en-US" altLang="zh-CN" dirty="0"/>
              <a:t>(MDCA)</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solidFill>
                  <a:schemeClr val="tx1"/>
                </a:solidFill>
              </a:rPr>
              <a:t>最大密度点：</a:t>
            </a:r>
            <a:endParaRPr lang="zh-CN" altLang="en-US" sz="2400" dirty="0" smtClean="0">
              <a:solidFill>
                <a:schemeClr val="tx1"/>
              </a:solidFill>
            </a:endParaRPr>
          </a:p>
          <a:p>
            <a:pPr>
              <a:lnSpc>
                <a:spcPct val="150000"/>
              </a:lnSpc>
            </a:pPr>
            <a:endParaRPr lang="zh-CN" altLang="en-US" sz="2400" dirty="0" smtClean="0">
              <a:solidFill>
                <a:schemeClr val="tx1"/>
              </a:solidFill>
            </a:endParaRPr>
          </a:p>
          <a:p>
            <a:pPr>
              <a:lnSpc>
                <a:spcPct val="150000"/>
              </a:lnSpc>
            </a:pPr>
            <a:r>
              <a:rPr lang="zh-CN" altLang="en-US" sz="2400" dirty="0" smtClean="0">
                <a:sym typeface="+mn-ea"/>
              </a:rPr>
              <a:t>有序序列</a:t>
            </a:r>
            <a:r>
              <a:rPr lang="en-US" altLang="zh-CN" sz="2400" dirty="0" smtClean="0">
                <a:sym typeface="+mn-ea"/>
              </a:rPr>
              <a:t>: </a:t>
            </a:r>
            <a:r>
              <a:rPr lang="zh-CN" altLang="en-US" sz="2400" dirty="0" smtClean="0">
                <a:sym typeface="+mn-ea"/>
              </a:rPr>
              <a:t>根据所有对象与</a:t>
            </a:r>
            <a:r>
              <a:rPr lang="en-US" altLang="zh-CN" sz="2400" dirty="0" smtClean="0">
                <a:sym typeface="+mn-ea"/>
              </a:rPr>
              <a:t>x</a:t>
            </a:r>
            <a:r>
              <a:rPr lang="en-US" altLang="zh-CN" sz="2400" baseline="-25000" dirty="0" smtClean="0">
                <a:sym typeface="+mn-ea"/>
              </a:rPr>
              <a:t>max</a:t>
            </a:r>
            <a:r>
              <a:rPr lang="zh-CN" altLang="en-US" sz="2400" dirty="0" smtClean="0">
                <a:sym typeface="+mn-ea"/>
              </a:rPr>
              <a:t>的距离对数据重新排序</a:t>
            </a:r>
            <a:endParaRPr lang="zh-CN" altLang="en-US" sz="2400" dirty="0" smtClean="0">
              <a:sym typeface="+mn-ea"/>
            </a:endParaRPr>
          </a:p>
          <a:p>
            <a:pPr>
              <a:lnSpc>
                <a:spcPct val="150000"/>
              </a:lnSpc>
            </a:pPr>
            <a:endParaRPr lang="zh-CN" altLang="en-US" sz="2400" dirty="0" smtClean="0">
              <a:solidFill>
                <a:schemeClr val="tx1"/>
              </a:solidFill>
            </a:endParaRPr>
          </a:p>
          <a:p>
            <a:pPr>
              <a:lnSpc>
                <a:spcPct val="150000"/>
              </a:lnSpc>
            </a:pPr>
            <a:endParaRPr lang="zh-CN" altLang="en-US" sz="2400" dirty="0" smtClean="0">
              <a:solidFill>
                <a:schemeClr val="tx1"/>
              </a:solidFill>
            </a:endParaRPr>
          </a:p>
          <a:p>
            <a:pPr>
              <a:lnSpc>
                <a:spcPct val="150000"/>
              </a:lnSpc>
            </a:pPr>
            <a:r>
              <a:rPr lang="zh-CN" altLang="en-US" sz="2400" dirty="0" smtClean="0">
                <a:sym typeface="+mn-ea"/>
              </a:rPr>
              <a:t>密度阈值</a:t>
            </a:r>
            <a:r>
              <a:rPr lang="en-US" altLang="zh-CN" sz="2400" dirty="0" smtClean="0">
                <a:sym typeface="+mn-ea"/>
              </a:rPr>
              <a:t>density</a:t>
            </a:r>
            <a:r>
              <a:rPr lang="en-US" altLang="zh-CN" sz="2400" baseline="-25000" dirty="0" smtClean="0">
                <a:sym typeface="+mn-ea"/>
              </a:rPr>
              <a:t>0</a:t>
            </a:r>
            <a:r>
              <a:rPr lang="zh-CN" altLang="en-US" sz="2400" dirty="0" smtClean="0">
                <a:sym typeface="+mn-ea"/>
              </a:rPr>
              <a:t>；当节点的密度值大于密度阈值的时候，认为该节点属于一个比较固定的簇，在第一次构建基本簇的时候，就将这些节点添加到对应簇中，如果小于这个值的时候，暂时认为该节点为噪声节点。</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dirty="0"/>
              <a:t>MDCA</a:t>
            </a:r>
            <a:r>
              <a:rPr lang="zh-CN" altLang="en-US" dirty="0"/>
              <a:t>概念</a:t>
            </a:r>
            <a:r>
              <a:rPr lang="en-US" altLang="zh-CN" dirty="0"/>
              <a:t>1</a:t>
            </a:r>
            <a:endParaRPr lang="en-US" altLang="zh-CN" dirty="0"/>
          </a:p>
        </p:txBody>
      </p:sp>
      <p:graphicFrame>
        <p:nvGraphicFramePr>
          <p:cNvPr id="2" name="对象 1">
            <a:hlinkClick r:id="" action="ppaction://ole?verb=0"/>
          </p:cNvPr>
          <p:cNvGraphicFramePr>
            <a:graphicFrameLocks noChangeAspect="1"/>
          </p:cNvGraphicFramePr>
          <p:nvPr/>
        </p:nvGraphicFramePr>
        <p:xfrm>
          <a:off x="1599445" y="1837601"/>
          <a:ext cx="8384425" cy="633996"/>
        </p:xfrm>
        <a:graphic>
          <a:graphicData uri="http://schemas.openxmlformats.org/presentationml/2006/ole">
            <mc:AlternateContent xmlns:mc="http://schemas.openxmlformats.org/markup-compatibility/2006">
              <mc:Choice xmlns:v="urn:schemas-microsoft-com:vml" Requires="v">
                <p:oleObj spid="_x0000_s13419" name="" r:id="rId1" imgW="3022600" imgH="228600" progId="Equation.KSEE3">
                  <p:embed/>
                </p:oleObj>
              </mc:Choice>
              <mc:Fallback>
                <p:oleObj name="" r:id="rId1" imgW="3022600" imgH="228600" progId="Equation.KSEE3">
                  <p:embed/>
                  <p:pic>
                    <p:nvPicPr>
                      <p:cNvPr id="0" name="图片 4096"/>
                      <p:cNvPicPr/>
                      <p:nvPr/>
                    </p:nvPicPr>
                    <p:blipFill>
                      <a:blip r:embed="rId2"/>
                      <a:stretch>
                        <a:fillRect/>
                      </a:stretch>
                    </p:blipFill>
                    <p:spPr>
                      <a:xfrm>
                        <a:off x="1599445" y="1837601"/>
                        <a:ext cx="8384425" cy="633996"/>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599644" y="3399924"/>
          <a:ext cx="8280137" cy="577743"/>
        </p:xfrm>
        <a:graphic>
          <a:graphicData uri="http://schemas.openxmlformats.org/presentationml/2006/ole">
            <mc:AlternateContent xmlns:mc="http://schemas.openxmlformats.org/markup-compatibility/2006">
              <mc:Choice xmlns:v="urn:schemas-microsoft-com:vml" Requires="v">
                <p:oleObj spid="_x0000_s13420" name="" r:id="rId3" imgW="4102100" imgH="241300" progId="Equation.KSEE3">
                  <p:embed/>
                </p:oleObj>
              </mc:Choice>
              <mc:Fallback>
                <p:oleObj name="" r:id="rId3" imgW="4102100" imgH="241300" progId="Equation.KSEE3">
                  <p:embed/>
                  <p:pic>
                    <p:nvPicPr>
                      <p:cNvPr id="0" name="图片 4097"/>
                      <p:cNvPicPr/>
                      <p:nvPr/>
                    </p:nvPicPr>
                    <p:blipFill>
                      <a:blip r:embed="rId4"/>
                      <a:stretch>
                        <a:fillRect/>
                      </a:stretch>
                    </p:blipFill>
                    <p:spPr>
                      <a:xfrm>
                        <a:off x="1599644" y="3399924"/>
                        <a:ext cx="8280137" cy="57774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簇间距离：对于两个簇</a:t>
            </a:r>
            <a:r>
              <a:rPr lang="en-US" altLang="zh-CN" sz="2400" dirty="0" smtClean="0">
                <a:solidFill>
                  <a:schemeClr val="tx1"/>
                </a:solidFill>
              </a:rPr>
              <a:t>C</a:t>
            </a:r>
            <a:r>
              <a:rPr lang="en-US" altLang="zh-CN" sz="2400" baseline="-25000" dirty="0" smtClean="0">
                <a:solidFill>
                  <a:schemeClr val="tx1"/>
                </a:solidFill>
              </a:rPr>
              <a:t>1</a:t>
            </a:r>
            <a:r>
              <a:rPr lang="zh-CN" altLang="en-US" sz="2400" dirty="0" smtClean="0">
                <a:solidFill>
                  <a:schemeClr val="tx1"/>
                </a:solidFill>
              </a:rPr>
              <a:t>和</a:t>
            </a:r>
            <a:r>
              <a:rPr lang="en-US" altLang="zh-CN" sz="2400" dirty="0" smtClean="0">
                <a:solidFill>
                  <a:schemeClr val="tx1"/>
                </a:solidFill>
              </a:rPr>
              <a:t>C</a:t>
            </a:r>
            <a:r>
              <a:rPr lang="en-US" altLang="zh-CN" sz="2400" baseline="-25000" dirty="0" smtClean="0">
                <a:solidFill>
                  <a:schemeClr val="tx1"/>
                </a:solidFill>
              </a:rPr>
              <a:t>2</a:t>
            </a:r>
            <a:r>
              <a:rPr lang="zh-CN" altLang="en-US" sz="2400" dirty="0" smtClean="0">
                <a:solidFill>
                  <a:schemeClr val="tx1"/>
                </a:solidFill>
              </a:rPr>
              <a:t>之间的距离，采用两个簇中最近两个节点之间的距离作为簇间距离。</a:t>
            </a:r>
            <a:endParaRPr lang="zh-CN" altLang="en-US" sz="2400" dirty="0" smtClean="0">
              <a:solidFill>
                <a:schemeClr val="tx1"/>
              </a:solidFill>
            </a:endParaRPr>
          </a:p>
          <a:p>
            <a:pPr>
              <a:lnSpc>
                <a:spcPct val="150000"/>
              </a:lnSpc>
            </a:pPr>
            <a:endParaRPr lang="zh-CN" altLang="en-US" sz="2400" dirty="0" smtClean="0">
              <a:solidFill>
                <a:schemeClr val="tx1"/>
              </a:solidFill>
            </a:endParaRPr>
          </a:p>
          <a:p>
            <a:pPr>
              <a:lnSpc>
                <a:spcPct val="150000"/>
              </a:lnSpc>
              <a:spcBef>
                <a:spcPts val="2800"/>
              </a:spcBef>
            </a:pPr>
            <a:r>
              <a:rPr lang="zh-CN" altLang="en-US" sz="2400" dirty="0" smtClean="0">
                <a:sym typeface="+mn-ea"/>
              </a:rPr>
              <a:t>聚簇距离阈值</a:t>
            </a:r>
            <a:r>
              <a:rPr lang="en-US" altLang="zh-CN" sz="2400" dirty="0" smtClean="0">
                <a:sym typeface="+mn-ea"/>
              </a:rPr>
              <a:t>dist</a:t>
            </a:r>
            <a:r>
              <a:rPr lang="en-US" altLang="zh-CN" sz="2400" baseline="-25000" dirty="0" smtClean="0">
                <a:sym typeface="+mn-ea"/>
              </a:rPr>
              <a:t>0</a:t>
            </a:r>
            <a:r>
              <a:rPr lang="zh-CN" altLang="en-US" sz="2400" dirty="0" smtClean="0">
                <a:sym typeface="+mn-ea"/>
              </a:rPr>
              <a:t>：当两个簇的簇间距离小于给定阈值的时候，这两个簇的结果数据会进行合并操作。</a:t>
            </a:r>
            <a:endParaRPr lang="en-US" altLang="zh-CN" sz="2400" dirty="0" smtClean="0">
              <a:solidFill>
                <a:schemeClr val="tx1"/>
              </a:solidFill>
            </a:endParaRPr>
          </a:p>
          <a:p>
            <a:pPr>
              <a:lnSpc>
                <a:spcPct val="150000"/>
              </a:lnSpc>
              <a:spcBef>
                <a:spcPts val="2800"/>
              </a:spcBef>
            </a:pPr>
            <a:r>
              <a:rPr lang="en-US" altLang="zh-CN" sz="2400" dirty="0" smtClean="0">
                <a:sym typeface="+mn-ea"/>
              </a:rPr>
              <a:t>M</a:t>
            </a:r>
            <a:r>
              <a:rPr lang="zh-CN" altLang="en-US" sz="2400" dirty="0" smtClean="0">
                <a:sym typeface="+mn-ea"/>
              </a:rPr>
              <a:t>值：初始簇</a:t>
            </a:r>
            <a:r>
              <a:rPr lang="en-US" altLang="zh-CN" sz="2400" dirty="0" smtClean="0">
                <a:sym typeface="+mn-ea"/>
              </a:rPr>
              <a:t>/</a:t>
            </a:r>
            <a:r>
              <a:rPr lang="zh-CN" altLang="en-US" sz="2400" dirty="0" smtClean="0">
                <a:sym typeface="+mn-ea"/>
              </a:rPr>
              <a:t>基本簇中最多数据样本个数。</a:t>
            </a:r>
            <a:endParaRPr lang="en-US" altLang="zh-CN" sz="2400" dirty="0" smtClean="0">
              <a:solidFill>
                <a:schemeClr val="tx1"/>
              </a:solidFill>
              <a:sym typeface="+mn-ea"/>
            </a:endParaRPr>
          </a:p>
        </p:txBody>
      </p:sp>
      <p:sp>
        <p:nvSpPr>
          <p:cNvPr id="3" name="标题 2"/>
          <p:cNvSpPr>
            <a:spLocks noGrp="1"/>
          </p:cNvSpPr>
          <p:nvPr>
            <p:ph type="title"/>
          </p:nvPr>
        </p:nvSpPr>
        <p:spPr/>
        <p:txBody>
          <a:bodyPr/>
          <a:lstStyle/>
          <a:p>
            <a:r>
              <a:rPr lang="en-US" dirty="0"/>
              <a:t>MDCA</a:t>
            </a:r>
            <a:r>
              <a:rPr lang="zh-CN" altLang="en-US" dirty="0"/>
              <a:t>概念</a:t>
            </a:r>
            <a:r>
              <a:rPr lang="en-US" altLang="zh-CN" dirty="0"/>
              <a:t>2</a:t>
            </a:r>
            <a:endParaRPr lang="en-US" altLang="zh-CN" dirty="0"/>
          </a:p>
        </p:txBody>
      </p:sp>
      <p:graphicFrame>
        <p:nvGraphicFramePr>
          <p:cNvPr id="8" name="对象 7">
            <a:hlinkClick r:id="" action="ppaction://ole?verb=0"/>
          </p:cNvPr>
          <p:cNvGraphicFramePr>
            <a:graphicFrameLocks noChangeAspect="1"/>
          </p:cNvGraphicFramePr>
          <p:nvPr/>
        </p:nvGraphicFramePr>
        <p:xfrm>
          <a:off x="1642632" y="2541021"/>
          <a:ext cx="7916780" cy="628967"/>
        </p:xfrm>
        <a:graphic>
          <a:graphicData uri="http://schemas.openxmlformats.org/presentationml/2006/ole">
            <mc:AlternateContent xmlns:mc="http://schemas.openxmlformats.org/markup-compatibility/2006">
              <mc:Choice xmlns:v="urn:schemas-microsoft-com:vml" Requires="v">
                <p:oleObj spid="_x0000_s14390" name="" r:id="rId1" imgW="2717800" imgH="215900" progId="Equation.KSEE3">
                  <p:embed/>
                </p:oleObj>
              </mc:Choice>
              <mc:Fallback>
                <p:oleObj name="" r:id="rId1" imgW="2717800" imgH="215900" progId="Equation.KSEE3">
                  <p:embed/>
                  <p:pic>
                    <p:nvPicPr>
                      <p:cNvPr id="0" name="图片 5120"/>
                      <p:cNvPicPr/>
                      <p:nvPr/>
                    </p:nvPicPr>
                    <p:blipFill>
                      <a:blip r:embed="rId2"/>
                      <a:stretch>
                        <a:fillRect/>
                      </a:stretch>
                    </p:blipFill>
                    <p:spPr>
                      <a:xfrm>
                        <a:off x="1642632" y="2541021"/>
                        <a:ext cx="7916780" cy="62896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731520" y="1084580"/>
            <a:ext cx="10622280" cy="5092700"/>
          </a:xfrm>
        </p:spPr>
        <p:txBody>
          <a:bodyPr>
            <a:normAutofit lnSpcReduction="20000"/>
          </a:bodyPr>
          <a:lstStyle/>
          <a:p>
            <a:pPr>
              <a:lnSpc>
                <a:spcPct val="150000"/>
              </a:lnSpc>
            </a:pPr>
            <a:r>
              <a:rPr lang="en-US" altLang="zh-CN" sz="2400" dirty="0" smtClean="0">
                <a:solidFill>
                  <a:schemeClr val="tx1"/>
                </a:solidFill>
              </a:rPr>
              <a:t>MDCA</a:t>
            </a:r>
            <a:r>
              <a:rPr lang="zh-CN" altLang="en-US" sz="2400" dirty="0" smtClean="0">
                <a:solidFill>
                  <a:schemeClr val="tx1"/>
                </a:solidFill>
              </a:rPr>
              <a:t>算法聚类过程步骤如下：</a:t>
            </a:r>
            <a:endParaRPr lang="zh-CN" altLang="en-US" sz="2400" dirty="0" smtClean="0">
              <a:solidFill>
                <a:schemeClr val="tx1"/>
              </a:solidFill>
            </a:endParaRPr>
          </a:p>
          <a:p>
            <a:pPr lvl="1">
              <a:lnSpc>
                <a:spcPct val="150000"/>
              </a:lnSpc>
            </a:pPr>
            <a:r>
              <a:rPr lang="zh-CN" altLang="en-US" sz="2055" dirty="0" smtClean="0">
                <a:solidFill>
                  <a:schemeClr val="tx1"/>
                </a:solidFill>
              </a:rPr>
              <a:t>将数据集划分为基本簇；</a:t>
            </a:r>
            <a:endParaRPr lang="zh-CN" altLang="en-US" sz="2055" dirty="0" smtClean="0">
              <a:solidFill>
                <a:schemeClr val="tx1"/>
              </a:solidFill>
            </a:endParaRPr>
          </a:p>
          <a:p>
            <a:pPr lvl="2">
              <a:lnSpc>
                <a:spcPct val="150000"/>
              </a:lnSpc>
            </a:pPr>
            <a:r>
              <a:rPr lang="zh-CN" altLang="en-US" sz="1710" dirty="0" smtClean="0">
                <a:solidFill>
                  <a:schemeClr val="tx1"/>
                </a:solidFill>
              </a:rPr>
              <a:t>对数据集</a:t>
            </a:r>
            <a:r>
              <a:rPr lang="en-US" altLang="zh-CN" sz="1710" dirty="0" smtClean="0">
                <a:solidFill>
                  <a:schemeClr val="tx1"/>
                </a:solidFill>
              </a:rPr>
              <a:t>X</a:t>
            </a:r>
            <a:r>
              <a:rPr lang="zh-CN" altLang="en-US" sz="1710" dirty="0" smtClean="0">
                <a:solidFill>
                  <a:schemeClr val="tx1"/>
                </a:solidFill>
              </a:rPr>
              <a:t>选取最大密度点</a:t>
            </a:r>
            <a:r>
              <a:rPr lang="en-US" altLang="zh-CN" sz="1710" dirty="0" smtClean="0">
                <a:solidFill>
                  <a:schemeClr val="tx1"/>
                </a:solidFill>
              </a:rPr>
              <a:t>P</a:t>
            </a:r>
            <a:r>
              <a:rPr lang="en-US" altLang="zh-CN" sz="1710" baseline="-25000" dirty="0" smtClean="0">
                <a:solidFill>
                  <a:schemeClr val="tx1"/>
                </a:solidFill>
              </a:rPr>
              <a:t>max</a:t>
            </a:r>
            <a:r>
              <a:rPr lang="zh-CN" altLang="en-US" sz="1710" dirty="0" smtClean="0">
                <a:solidFill>
                  <a:schemeClr val="tx1"/>
                </a:solidFill>
              </a:rPr>
              <a:t>，形成以最大密度点为核心的新簇</a:t>
            </a:r>
            <a:r>
              <a:rPr lang="en-US" altLang="zh-CN" sz="1710" dirty="0" smtClean="0">
                <a:solidFill>
                  <a:schemeClr val="tx1"/>
                </a:solidFill>
              </a:rPr>
              <a:t>C</a:t>
            </a:r>
            <a:r>
              <a:rPr lang="en-US" altLang="zh-CN" sz="1710" baseline="-25000" dirty="0" smtClean="0">
                <a:solidFill>
                  <a:schemeClr val="tx1"/>
                </a:solidFill>
              </a:rPr>
              <a:t>i</a:t>
            </a:r>
            <a:r>
              <a:rPr lang="zh-CN" altLang="en-US" sz="1710" dirty="0" smtClean="0">
                <a:solidFill>
                  <a:schemeClr val="tx1"/>
                </a:solidFill>
              </a:rPr>
              <a:t>，按照距离排序计算出序列</a:t>
            </a:r>
            <a:r>
              <a:rPr lang="en-US" altLang="zh-CN" sz="1710" dirty="0" smtClean="0">
                <a:solidFill>
                  <a:schemeClr val="tx1"/>
                </a:solidFill>
              </a:rPr>
              <a:t>S</a:t>
            </a:r>
            <a:r>
              <a:rPr lang="en-US" altLang="zh-CN" sz="1710" baseline="-25000" dirty="0" smtClean="0">
                <a:solidFill>
                  <a:schemeClr val="tx1"/>
                </a:solidFill>
              </a:rPr>
              <a:t>pmax</a:t>
            </a:r>
            <a:r>
              <a:rPr lang="en-US" altLang="zh-CN" sz="1710" dirty="0" smtClean="0">
                <a:solidFill>
                  <a:schemeClr val="tx1"/>
                </a:solidFill>
              </a:rPr>
              <a:t>,</a:t>
            </a:r>
            <a:r>
              <a:rPr lang="zh-CN" altLang="en-US" sz="1710" dirty="0" smtClean="0">
                <a:solidFill>
                  <a:schemeClr val="tx1"/>
                </a:solidFill>
              </a:rPr>
              <a:t>对序列的前</a:t>
            </a:r>
            <a:r>
              <a:rPr lang="en-US" altLang="zh-CN" sz="1710" dirty="0" smtClean="0">
                <a:solidFill>
                  <a:schemeClr val="tx1"/>
                </a:solidFill>
              </a:rPr>
              <a:t>M</a:t>
            </a:r>
            <a:r>
              <a:rPr lang="zh-CN" altLang="en-US" sz="1710" dirty="0" smtClean="0">
                <a:solidFill>
                  <a:schemeClr val="tx1"/>
                </a:solidFill>
              </a:rPr>
              <a:t>个样本数据进行循环判断，如果节点的密度大于等于</a:t>
            </a:r>
            <a:r>
              <a:rPr lang="en-US" altLang="zh-CN" sz="1710" dirty="0" smtClean="0">
                <a:sym typeface="+mn-ea"/>
              </a:rPr>
              <a:t>density</a:t>
            </a:r>
            <a:r>
              <a:rPr lang="en-US" altLang="zh-CN" sz="1710" baseline="-25000" dirty="0" smtClean="0">
                <a:sym typeface="+mn-ea"/>
              </a:rPr>
              <a:t>0</a:t>
            </a:r>
            <a:r>
              <a:rPr lang="zh-CN" altLang="en-US" sz="1710" dirty="0" smtClean="0">
                <a:solidFill>
                  <a:schemeClr val="tx1"/>
                </a:solidFill>
              </a:rPr>
              <a:t>，那么将当前节点添加</a:t>
            </a:r>
            <a:r>
              <a:rPr lang="en-US" altLang="zh-CN" sz="1710" dirty="0" smtClean="0">
                <a:sym typeface="+mn-ea"/>
              </a:rPr>
              <a:t>C</a:t>
            </a:r>
            <a:r>
              <a:rPr lang="en-US" altLang="zh-CN" sz="1710" baseline="-25000" dirty="0" smtClean="0">
                <a:sym typeface="+mn-ea"/>
              </a:rPr>
              <a:t>i</a:t>
            </a:r>
            <a:r>
              <a:rPr lang="zh-CN" altLang="en-US" sz="1710" dirty="0" smtClean="0">
                <a:solidFill>
                  <a:schemeClr val="tx1"/>
                </a:solidFill>
              </a:rPr>
              <a:t>中；</a:t>
            </a:r>
            <a:endParaRPr lang="zh-CN" altLang="en-US" sz="1710" dirty="0" smtClean="0">
              <a:solidFill>
                <a:schemeClr val="tx1"/>
              </a:solidFill>
            </a:endParaRPr>
          </a:p>
          <a:p>
            <a:pPr lvl="2">
              <a:lnSpc>
                <a:spcPct val="150000"/>
              </a:lnSpc>
            </a:pPr>
            <a:r>
              <a:rPr lang="zh-CN" altLang="en-US" sz="1710" dirty="0" smtClean="0">
                <a:solidFill>
                  <a:schemeClr val="tx1"/>
                </a:solidFill>
              </a:rPr>
              <a:t>循环处理剩下的数据集</a:t>
            </a:r>
            <a:r>
              <a:rPr lang="en-US" altLang="zh-CN" sz="1710" dirty="0" smtClean="0">
                <a:solidFill>
                  <a:schemeClr val="tx1"/>
                </a:solidFill>
              </a:rPr>
              <a:t>X</a:t>
            </a:r>
            <a:r>
              <a:rPr lang="zh-CN" altLang="en-US" sz="1710" dirty="0" smtClean="0">
                <a:solidFill>
                  <a:schemeClr val="tx1"/>
                </a:solidFill>
              </a:rPr>
              <a:t>，选择最大密度点</a:t>
            </a:r>
            <a:r>
              <a:rPr lang="en-US" altLang="zh-CN" sz="1710" dirty="0" smtClean="0">
                <a:solidFill>
                  <a:schemeClr val="tx1"/>
                </a:solidFill>
              </a:rPr>
              <a:t>P</a:t>
            </a:r>
            <a:r>
              <a:rPr lang="en-US" altLang="zh-CN" sz="1710" baseline="-25000" dirty="0" smtClean="0">
                <a:solidFill>
                  <a:schemeClr val="tx1"/>
                </a:solidFill>
              </a:rPr>
              <a:t>max</a:t>
            </a:r>
            <a:r>
              <a:rPr lang="zh-CN" altLang="en-US" sz="1710" dirty="0" smtClean="0">
                <a:solidFill>
                  <a:schemeClr val="tx1"/>
                </a:solidFill>
              </a:rPr>
              <a:t>，并构建基本簇</a:t>
            </a:r>
            <a:r>
              <a:rPr lang="en-US" altLang="zh-CN" sz="1710" dirty="0" smtClean="0">
                <a:solidFill>
                  <a:schemeClr val="tx1"/>
                </a:solidFill>
              </a:rPr>
              <a:t>C</a:t>
            </a:r>
            <a:r>
              <a:rPr lang="en-US" altLang="zh-CN" sz="1710" baseline="-25000" dirty="0" smtClean="0">
                <a:solidFill>
                  <a:schemeClr val="tx1"/>
                </a:solidFill>
              </a:rPr>
              <a:t>i+1</a:t>
            </a:r>
            <a:r>
              <a:rPr lang="zh-CN" altLang="en-US" sz="1710" dirty="0" smtClean="0">
                <a:solidFill>
                  <a:schemeClr val="tx1"/>
                </a:solidFill>
              </a:rPr>
              <a:t>，直到</a:t>
            </a:r>
            <a:r>
              <a:rPr lang="en-US" altLang="zh-CN" sz="1710" dirty="0" smtClean="0">
                <a:solidFill>
                  <a:schemeClr val="tx1"/>
                </a:solidFill>
              </a:rPr>
              <a:t>X</a:t>
            </a:r>
            <a:r>
              <a:rPr lang="zh-CN" altLang="en-US" sz="1710" dirty="0" smtClean="0">
                <a:solidFill>
                  <a:schemeClr val="tx1"/>
                </a:solidFill>
              </a:rPr>
              <a:t>中剩余的样本数据的密度均小于</a:t>
            </a:r>
            <a:r>
              <a:rPr lang="en-US" altLang="zh-CN" sz="1710" dirty="0" smtClean="0">
                <a:solidFill>
                  <a:schemeClr val="tx1"/>
                </a:solidFill>
              </a:rPr>
              <a:t>density</a:t>
            </a:r>
            <a:r>
              <a:rPr lang="en-US" altLang="zh-CN" sz="1710" baseline="-25000" dirty="0" smtClean="0">
                <a:solidFill>
                  <a:schemeClr val="tx1"/>
                </a:solidFill>
              </a:rPr>
              <a:t>0</a:t>
            </a:r>
            <a:endParaRPr lang="en-US" altLang="zh-CN" sz="1710" baseline="-25000" dirty="0" smtClean="0">
              <a:solidFill>
                <a:schemeClr val="tx1"/>
              </a:solidFill>
            </a:endParaRPr>
          </a:p>
          <a:p>
            <a:pPr lvl="1">
              <a:lnSpc>
                <a:spcPct val="150000"/>
              </a:lnSpc>
            </a:pPr>
            <a:r>
              <a:rPr lang="zh-CN" altLang="en-US" sz="2055" dirty="0" smtClean="0">
                <a:solidFill>
                  <a:schemeClr val="tx1"/>
                </a:solidFill>
              </a:rPr>
              <a:t>使用凝聚层次聚类的思想，合并较近的基本簇，得到最终的簇划分；</a:t>
            </a:r>
            <a:endParaRPr lang="zh-CN" altLang="en-US" sz="2055" dirty="0" smtClean="0">
              <a:solidFill>
                <a:schemeClr val="tx1"/>
              </a:solidFill>
            </a:endParaRPr>
          </a:p>
          <a:p>
            <a:pPr lvl="2">
              <a:lnSpc>
                <a:spcPct val="150000"/>
              </a:lnSpc>
            </a:pPr>
            <a:r>
              <a:rPr lang="zh-CN" altLang="en-US" sz="1710" dirty="0" smtClean="0">
                <a:solidFill>
                  <a:schemeClr val="tx1"/>
                </a:solidFill>
              </a:rPr>
              <a:t>在所有簇中选择距离最近的两个簇进行合并，合并要求是：簇间距小于等于</a:t>
            </a:r>
            <a:r>
              <a:rPr lang="en-US" altLang="zh-CN" sz="1710" dirty="0" smtClean="0">
                <a:solidFill>
                  <a:schemeClr val="tx1"/>
                </a:solidFill>
              </a:rPr>
              <a:t>dist</a:t>
            </a:r>
            <a:r>
              <a:rPr lang="en-US" altLang="zh-CN" sz="1710" baseline="-25000" dirty="0" smtClean="0">
                <a:solidFill>
                  <a:schemeClr val="tx1"/>
                </a:solidFill>
              </a:rPr>
              <a:t>0</a:t>
            </a:r>
            <a:r>
              <a:rPr lang="en-US" altLang="zh-CN" sz="1710" dirty="0" smtClean="0">
                <a:solidFill>
                  <a:schemeClr val="tx1"/>
                </a:solidFill>
              </a:rPr>
              <a:t>,</a:t>
            </a:r>
            <a:r>
              <a:rPr lang="zh-CN" altLang="en-US" sz="1710" dirty="0" smtClean="0">
                <a:solidFill>
                  <a:schemeClr val="tx1"/>
                </a:solidFill>
              </a:rPr>
              <a:t>如果所有簇中没有簇间距小于</a:t>
            </a:r>
            <a:r>
              <a:rPr lang="en-US" altLang="zh-CN" sz="1710" dirty="0" smtClean="0">
                <a:solidFill>
                  <a:schemeClr val="tx1"/>
                </a:solidFill>
              </a:rPr>
              <a:t>dist</a:t>
            </a:r>
            <a:r>
              <a:rPr lang="en-US" altLang="zh-CN" sz="1710" baseline="-25000" dirty="0" smtClean="0">
                <a:solidFill>
                  <a:schemeClr val="tx1"/>
                </a:solidFill>
              </a:rPr>
              <a:t>0</a:t>
            </a:r>
            <a:r>
              <a:rPr lang="zh-CN" altLang="en-US" sz="1710" dirty="0" smtClean="0">
                <a:solidFill>
                  <a:schemeClr val="tx1"/>
                </a:solidFill>
              </a:rPr>
              <a:t>的时候，结束合并操作</a:t>
            </a:r>
            <a:endParaRPr lang="zh-CN" altLang="en-US" sz="1710" dirty="0" smtClean="0">
              <a:solidFill>
                <a:schemeClr val="tx1"/>
              </a:solidFill>
            </a:endParaRPr>
          </a:p>
          <a:p>
            <a:pPr lvl="1">
              <a:lnSpc>
                <a:spcPct val="150000"/>
              </a:lnSpc>
            </a:pPr>
            <a:r>
              <a:rPr lang="zh-CN" altLang="en-US" sz="2055" dirty="0" smtClean="0">
                <a:solidFill>
                  <a:schemeClr val="tx1"/>
                </a:solidFill>
              </a:rPr>
              <a:t>处理剩余节点，归入最近的簇</a:t>
            </a:r>
            <a:endParaRPr lang="zh-CN" altLang="en-US" sz="2055" dirty="0" smtClean="0">
              <a:solidFill>
                <a:schemeClr val="tx1"/>
              </a:solidFill>
            </a:endParaRPr>
          </a:p>
          <a:p>
            <a:pPr lvl="2">
              <a:lnSpc>
                <a:spcPct val="150000"/>
              </a:lnSpc>
            </a:pPr>
            <a:r>
              <a:rPr lang="zh-CN" altLang="en-US" sz="1710" dirty="0" smtClean="0">
                <a:solidFill>
                  <a:schemeClr val="tx1"/>
                </a:solidFill>
              </a:rPr>
              <a:t>最常用、最简单的方式是：将剩余样本对象归入到最近的簇</a:t>
            </a:r>
            <a:endParaRPr lang="zh-CN" altLang="en-US" sz="1710" dirty="0" smtClean="0">
              <a:solidFill>
                <a:schemeClr val="tx1"/>
              </a:solidFill>
            </a:endParaRPr>
          </a:p>
          <a:p>
            <a:pPr>
              <a:lnSpc>
                <a:spcPct val="150000"/>
              </a:lnSpc>
            </a:pPr>
            <a:endParaRPr lang="zh-CN" altLang="en-US" sz="2400" dirty="0" smtClean="0">
              <a:solidFill>
                <a:schemeClr val="tx1"/>
              </a:solidFill>
            </a:endParaRPr>
          </a:p>
        </p:txBody>
      </p:sp>
      <p:sp>
        <p:nvSpPr>
          <p:cNvPr id="3" name="标题 2"/>
          <p:cNvSpPr>
            <a:spLocks noGrp="1"/>
          </p:cNvSpPr>
          <p:nvPr>
            <p:ph type="title"/>
          </p:nvPr>
        </p:nvSpPr>
        <p:spPr/>
        <p:txBody>
          <a:bodyPr/>
          <a:lstStyle/>
          <a:p>
            <a:r>
              <a:rPr lang="en-US" altLang="zh-CN" dirty="0"/>
              <a:t>MDCA</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sym typeface="+mn-ea"/>
              </a:rPr>
              <a:t>使用</a:t>
            </a:r>
            <a:r>
              <a:rPr lang="en-US" altLang="zh-CN" sz="2400" dirty="0" smtClean="0">
                <a:solidFill>
                  <a:schemeClr val="tx1"/>
                </a:solidFill>
                <a:sym typeface="+mn-ea"/>
              </a:rPr>
              <a:t>scikit</a:t>
            </a:r>
            <a:r>
              <a:rPr lang="zh-CN" altLang="en-US" sz="2400" dirty="0" smtClean="0">
                <a:solidFill>
                  <a:schemeClr val="tx1"/>
                </a:solidFill>
                <a:sym typeface="+mn-ea"/>
              </a:rPr>
              <a:t>的相关</a:t>
            </a:r>
            <a:r>
              <a:rPr lang="en-US" altLang="zh-CN" sz="2400" dirty="0" smtClean="0">
                <a:solidFill>
                  <a:schemeClr val="tx1"/>
                </a:solidFill>
                <a:sym typeface="+mn-ea"/>
              </a:rPr>
              <a:t>API</a:t>
            </a:r>
            <a:r>
              <a:rPr lang="zh-CN" altLang="en-US" sz="2400" dirty="0" smtClean="0">
                <a:solidFill>
                  <a:schemeClr val="tx1"/>
                </a:solidFill>
                <a:sym typeface="+mn-ea"/>
              </a:rPr>
              <a:t>创建模拟数据，然后使用</a:t>
            </a:r>
            <a:r>
              <a:rPr lang="en-US" altLang="zh-CN" sz="2400" dirty="0" smtClean="0">
                <a:solidFill>
                  <a:schemeClr val="tx1"/>
                </a:solidFill>
                <a:sym typeface="+mn-ea"/>
              </a:rPr>
              <a:t>DBSCAN</a:t>
            </a:r>
            <a:r>
              <a:rPr lang="zh-CN" altLang="en-US" sz="2400" dirty="0" smtClean="0">
                <a:solidFill>
                  <a:schemeClr val="tx1"/>
                </a:solidFill>
                <a:sym typeface="+mn-ea"/>
              </a:rPr>
              <a:t>密度聚类算法进行数据聚类操作，并比较</a:t>
            </a:r>
            <a:r>
              <a:rPr lang="en-US" altLang="zh-CN" sz="2400" dirty="0" smtClean="0">
                <a:solidFill>
                  <a:schemeClr val="tx1"/>
                </a:solidFill>
                <a:sym typeface="+mn-ea"/>
              </a:rPr>
              <a:t>DBSCAN</a:t>
            </a:r>
            <a:r>
              <a:rPr lang="zh-CN" altLang="en-US" sz="2400" dirty="0" smtClean="0">
                <a:solidFill>
                  <a:schemeClr val="tx1"/>
                </a:solidFill>
                <a:sym typeface="+mn-ea"/>
              </a:rPr>
              <a:t>算法在不同参数情况下的密度聚类效果</a:t>
            </a:r>
            <a:endParaRPr lang="zh-CN" altLang="en-US" sz="2400" dirty="0" smtClean="0">
              <a:solidFill>
                <a:schemeClr val="tx1"/>
              </a:solidFill>
              <a:sym typeface="+mn-ea"/>
            </a:endParaRPr>
          </a:p>
        </p:txBody>
      </p:sp>
      <p:sp>
        <p:nvSpPr>
          <p:cNvPr id="3" name="标题 2"/>
          <p:cNvSpPr>
            <a:spLocks noGrp="1"/>
          </p:cNvSpPr>
          <p:nvPr>
            <p:ph type="title"/>
          </p:nvPr>
        </p:nvSpPr>
        <p:spPr/>
        <p:txBody>
          <a:bodyPr/>
          <a:lstStyle/>
          <a:p>
            <a:r>
              <a:rPr lang="zh-CN" altLang="en-US" dirty="0"/>
              <a:t>密度聚类算法案例</a:t>
            </a:r>
            <a:endParaRPr lang="zh-CN" altLang="en-US" dirty="0"/>
          </a:p>
        </p:txBody>
      </p:sp>
      <p:pic>
        <p:nvPicPr>
          <p:cNvPr id="2" name="图片 1"/>
          <p:cNvPicPr>
            <a:picLocks noChangeAspect="1"/>
          </p:cNvPicPr>
          <p:nvPr/>
        </p:nvPicPr>
        <p:blipFill>
          <a:blip r:embed="rId1"/>
          <a:stretch>
            <a:fillRect/>
          </a:stretch>
        </p:blipFill>
        <p:spPr>
          <a:xfrm>
            <a:off x="535382" y="5331108"/>
            <a:ext cx="11398044" cy="933277"/>
          </a:xfrm>
          <a:prstGeom prst="rect">
            <a:avLst/>
          </a:prstGeom>
        </p:spPr>
      </p:pic>
      <p:pic>
        <p:nvPicPr>
          <p:cNvPr id="5" name="图片 4"/>
          <p:cNvPicPr>
            <a:picLocks noChangeAspect="1"/>
          </p:cNvPicPr>
          <p:nvPr/>
        </p:nvPicPr>
        <p:blipFill>
          <a:blip r:embed="rId2"/>
          <a:stretch>
            <a:fillRect/>
          </a:stretch>
        </p:blipFill>
        <p:spPr>
          <a:xfrm>
            <a:off x="1096301" y="2363667"/>
            <a:ext cx="4717176" cy="2443028"/>
          </a:xfrm>
          <a:prstGeom prst="rect">
            <a:avLst/>
          </a:prstGeom>
        </p:spPr>
      </p:pic>
      <p:pic>
        <p:nvPicPr>
          <p:cNvPr id="6" name="图片 5"/>
          <p:cNvPicPr>
            <a:picLocks noChangeAspect="1"/>
          </p:cNvPicPr>
          <p:nvPr/>
        </p:nvPicPr>
        <p:blipFill>
          <a:blip r:embed="rId3"/>
          <a:stretch>
            <a:fillRect/>
          </a:stretch>
        </p:blipFill>
        <p:spPr>
          <a:xfrm>
            <a:off x="6231865" y="2363667"/>
            <a:ext cx="4717176" cy="24430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密度聚类算法案例</a:t>
            </a:r>
            <a:endParaRPr lang="zh-CN" altLang="en-US" dirty="0"/>
          </a:p>
        </p:txBody>
      </p:sp>
      <p:pic>
        <p:nvPicPr>
          <p:cNvPr id="2" name="图片 1"/>
          <p:cNvPicPr>
            <a:picLocks noChangeAspect="1"/>
          </p:cNvPicPr>
          <p:nvPr/>
        </p:nvPicPr>
        <p:blipFill>
          <a:blip r:embed="rId1"/>
          <a:stretch>
            <a:fillRect/>
          </a:stretch>
        </p:blipFill>
        <p:spPr>
          <a:xfrm>
            <a:off x="1704484" y="1125329"/>
            <a:ext cx="8999333" cy="5347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密度聚类算法案例</a:t>
            </a:r>
            <a:endParaRPr lang="zh-CN" altLang="en-US" dirty="0"/>
          </a:p>
        </p:txBody>
      </p:sp>
      <p:pic>
        <p:nvPicPr>
          <p:cNvPr id="4" name="图片 3"/>
          <p:cNvPicPr>
            <a:picLocks noChangeAspect="1"/>
          </p:cNvPicPr>
          <p:nvPr/>
        </p:nvPicPr>
        <p:blipFill>
          <a:blip r:embed="rId1"/>
          <a:stretch>
            <a:fillRect/>
          </a:stretch>
        </p:blipFill>
        <p:spPr>
          <a:xfrm>
            <a:off x="1416505" y="1015832"/>
            <a:ext cx="9056645" cy="53724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solidFill>
                  <a:schemeClr val="tx1"/>
                </a:solidFill>
              </a:rPr>
              <a:t>谱聚类是基于谱图理论基础上的一种聚类方法，与传统的聚类方法相比：具有在任意形状的样本空间上聚类并且收敛于全局最优解的优点。</a:t>
            </a:r>
            <a:endParaRPr lang="zh-CN" altLang="en-US" sz="2400" dirty="0" smtClean="0">
              <a:solidFill>
                <a:schemeClr val="tx1"/>
              </a:solidFill>
            </a:endParaRPr>
          </a:p>
          <a:p>
            <a:pPr>
              <a:lnSpc>
                <a:spcPct val="150000"/>
              </a:lnSpc>
            </a:pPr>
            <a:r>
              <a:rPr lang="zh-CN" altLang="en-US" sz="2400" dirty="0" smtClean="0">
                <a:solidFill>
                  <a:schemeClr val="tx1"/>
                </a:solidFill>
              </a:rPr>
              <a:t>通过对样本数据的</a:t>
            </a:r>
            <a:r>
              <a:rPr lang="zh-CN" altLang="en-US" sz="2400" b="1" dirty="0" smtClean="0">
                <a:solidFill>
                  <a:srgbClr val="FF0000"/>
                </a:solidFill>
              </a:rPr>
              <a:t>拉普拉斯矩阵</a:t>
            </a:r>
            <a:r>
              <a:rPr lang="zh-CN" altLang="en-US" sz="2400" dirty="0" smtClean="0">
                <a:solidFill>
                  <a:schemeClr val="tx1"/>
                </a:solidFill>
              </a:rPr>
              <a:t>的</a:t>
            </a:r>
            <a:r>
              <a:rPr lang="zh-CN" altLang="en-US" sz="2400" b="1" dirty="0" smtClean="0">
                <a:solidFill>
                  <a:srgbClr val="FF0000"/>
                </a:solidFill>
              </a:rPr>
              <a:t>特征向量</a:t>
            </a:r>
            <a:r>
              <a:rPr lang="zh-CN" altLang="en-US" sz="2400" dirty="0" smtClean="0">
                <a:solidFill>
                  <a:schemeClr val="tx1"/>
                </a:solidFill>
              </a:rPr>
              <a:t>进行聚类，从而达到对样本数据进行聚类的目的；其本质是将</a:t>
            </a:r>
            <a:r>
              <a:rPr lang="zh-CN" altLang="en-US" sz="2400" b="1" dirty="0" smtClean="0">
                <a:solidFill>
                  <a:schemeClr val="tx1"/>
                </a:solidFill>
              </a:rPr>
              <a:t>聚类问题</a:t>
            </a:r>
            <a:r>
              <a:rPr lang="zh-CN" altLang="en-US" sz="2400" dirty="0" smtClean="0">
                <a:solidFill>
                  <a:schemeClr val="tx1"/>
                </a:solidFill>
              </a:rPr>
              <a:t>转换为</a:t>
            </a:r>
            <a:r>
              <a:rPr lang="zh-CN" altLang="en-US" sz="2400" b="1" dirty="0" smtClean="0">
                <a:solidFill>
                  <a:srgbClr val="FF0000"/>
                </a:solidFill>
              </a:rPr>
              <a:t>图的最优划分</a:t>
            </a:r>
            <a:r>
              <a:rPr lang="zh-CN" altLang="en-US" sz="2400" dirty="0" smtClean="0">
                <a:solidFill>
                  <a:schemeClr val="tx1"/>
                </a:solidFill>
              </a:rPr>
              <a:t>问题，是一种</a:t>
            </a:r>
            <a:r>
              <a:rPr lang="zh-CN" altLang="en-US" sz="2400" b="1" dirty="0" smtClean="0">
                <a:solidFill>
                  <a:srgbClr val="FF0000"/>
                </a:solidFill>
              </a:rPr>
              <a:t>点对聚类</a:t>
            </a:r>
            <a:r>
              <a:rPr lang="zh-CN" altLang="en-US" sz="2400" dirty="0" smtClean="0">
                <a:solidFill>
                  <a:schemeClr val="tx1"/>
                </a:solidFill>
              </a:rPr>
              <a:t>算法。</a:t>
            </a:r>
            <a:endParaRPr lang="zh-CN" altLang="en-US" sz="2400" dirty="0" smtClean="0">
              <a:solidFill>
                <a:schemeClr val="tx1"/>
              </a:solidFill>
            </a:endParaRPr>
          </a:p>
          <a:p>
            <a:pPr>
              <a:lnSpc>
                <a:spcPct val="150000"/>
              </a:lnSpc>
            </a:pPr>
            <a:r>
              <a:rPr lang="zh-CN" altLang="en-US" sz="2400" dirty="0" smtClean="0">
                <a:solidFill>
                  <a:schemeClr val="tx1"/>
                </a:solidFill>
              </a:rPr>
              <a:t>谱聚类算法将数据集中的每个对象看做图的顶点</a:t>
            </a:r>
            <a:r>
              <a:rPr lang="en-US" altLang="zh-CN" sz="2400" dirty="0" smtClean="0">
                <a:solidFill>
                  <a:schemeClr val="tx1"/>
                </a:solidFill>
              </a:rPr>
              <a:t>V</a:t>
            </a:r>
            <a:r>
              <a:rPr lang="zh-CN" altLang="en-US" sz="2400" dirty="0" smtClean="0">
                <a:solidFill>
                  <a:schemeClr val="tx1"/>
                </a:solidFill>
              </a:rPr>
              <a:t>，将顶点间的相似度量化为相应顶点连接边</a:t>
            </a:r>
            <a:r>
              <a:rPr lang="en-US" altLang="zh-CN" sz="2400" dirty="0" smtClean="0">
                <a:solidFill>
                  <a:schemeClr val="tx1"/>
                </a:solidFill>
              </a:rPr>
              <a:t>E</a:t>
            </a:r>
            <a:r>
              <a:rPr lang="zh-CN" altLang="en-US" sz="2400" dirty="0" smtClean="0">
                <a:solidFill>
                  <a:schemeClr val="tx1"/>
                </a:solidFill>
              </a:rPr>
              <a:t>的权值</a:t>
            </a:r>
            <a:r>
              <a:rPr lang="en-US" altLang="zh-CN" sz="2400" dirty="0" smtClean="0">
                <a:solidFill>
                  <a:schemeClr val="tx1"/>
                </a:solidFill>
              </a:rPr>
              <a:t>w</a:t>
            </a:r>
            <a:r>
              <a:rPr lang="zh-CN" altLang="en-US" sz="2400" dirty="0" smtClean="0">
                <a:solidFill>
                  <a:schemeClr val="tx1"/>
                </a:solidFill>
              </a:rPr>
              <a:t>，这样就构成了一个基于相似度的</a:t>
            </a:r>
            <a:r>
              <a:rPr lang="zh-CN" altLang="en-US" sz="2400" b="1" dirty="0" smtClean="0">
                <a:solidFill>
                  <a:srgbClr val="FF0000"/>
                </a:solidFill>
              </a:rPr>
              <a:t>无向加权图</a:t>
            </a:r>
            <a:r>
              <a:rPr lang="en-US" altLang="zh-CN" sz="2400" b="1" dirty="0" smtClean="0">
                <a:solidFill>
                  <a:srgbClr val="FF0000"/>
                </a:solidFill>
              </a:rPr>
              <a:t>G(V,E)</a:t>
            </a:r>
            <a:r>
              <a:rPr lang="zh-CN" altLang="en-US" sz="2400" dirty="0" smtClean="0">
                <a:solidFill>
                  <a:schemeClr val="tx1"/>
                </a:solidFill>
              </a:rPr>
              <a:t>，于是聚类问题就转换为图的划分问题。基于图的最优划分规则就是</a:t>
            </a:r>
            <a:r>
              <a:rPr lang="zh-CN" altLang="en-US" sz="2400" b="1" dirty="0" smtClean="0">
                <a:solidFill>
                  <a:srgbClr val="FF0000"/>
                </a:solidFill>
              </a:rPr>
              <a:t>子图内的相似度最大</a:t>
            </a:r>
            <a:r>
              <a:rPr lang="zh-CN" altLang="en-US" sz="2400" dirty="0" smtClean="0">
                <a:solidFill>
                  <a:schemeClr val="tx1"/>
                </a:solidFill>
              </a:rPr>
              <a:t>，</a:t>
            </a:r>
            <a:r>
              <a:rPr lang="zh-CN" altLang="en-US" sz="2400" b="1" dirty="0" smtClean="0">
                <a:solidFill>
                  <a:srgbClr val="FF0000"/>
                </a:solidFill>
              </a:rPr>
              <a:t>子图间的相似度最小</a:t>
            </a:r>
            <a:r>
              <a:rPr lang="zh-CN" altLang="en-US" sz="2400" dirty="0" smtClean="0">
                <a:solidFill>
                  <a:schemeClr val="tx1"/>
                </a:solidFill>
              </a:rPr>
              <a:t>。</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谱聚类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谱聚类的构建过程主要包含以下几个步骤：</a:t>
            </a:r>
            <a:endParaRPr lang="zh-CN" altLang="en-US" sz="2400" dirty="0" smtClean="0">
              <a:solidFill>
                <a:schemeClr val="tx1"/>
              </a:solidFill>
            </a:endParaRPr>
          </a:p>
          <a:p>
            <a:pPr lvl="1">
              <a:lnSpc>
                <a:spcPct val="150000"/>
              </a:lnSpc>
            </a:pPr>
            <a:r>
              <a:rPr lang="zh-CN" altLang="en-US" sz="2055" dirty="0" smtClean="0">
                <a:solidFill>
                  <a:schemeClr val="tx1"/>
                </a:solidFill>
              </a:rPr>
              <a:t>构建表示对象相似度的矩阵</a:t>
            </a:r>
            <a:r>
              <a:rPr lang="en-US" altLang="zh-CN" sz="2055" dirty="0" smtClean="0">
                <a:solidFill>
                  <a:schemeClr val="tx1"/>
                </a:solidFill>
              </a:rPr>
              <a:t>W</a:t>
            </a:r>
            <a:endParaRPr lang="en-US" altLang="zh-CN" sz="2055" dirty="0" smtClean="0">
              <a:solidFill>
                <a:schemeClr val="tx1"/>
              </a:solidFill>
            </a:endParaRPr>
          </a:p>
          <a:p>
            <a:pPr lvl="1">
              <a:lnSpc>
                <a:spcPct val="150000"/>
              </a:lnSpc>
            </a:pPr>
            <a:r>
              <a:rPr lang="zh-CN" altLang="en-US" sz="2055" dirty="0" smtClean="0">
                <a:solidFill>
                  <a:schemeClr val="tx1"/>
                </a:solidFill>
              </a:rPr>
              <a:t>构建度矩阵</a:t>
            </a:r>
            <a:r>
              <a:rPr lang="en-US" altLang="zh-CN" sz="2055" dirty="0" smtClean="0">
                <a:solidFill>
                  <a:schemeClr val="tx1"/>
                </a:solidFill>
              </a:rPr>
              <a:t>D(</a:t>
            </a:r>
            <a:r>
              <a:rPr lang="zh-CN" altLang="en-US" sz="2055" dirty="0" smtClean="0">
                <a:solidFill>
                  <a:schemeClr val="tx1"/>
                </a:solidFill>
              </a:rPr>
              <a:t>对角矩阵</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构建拉普拉斯矩阵</a:t>
            </a:r>
            <a:r>
              <a:rPr lang="en-US" altLang="zh-CN" sz="2055" dirty="0" smtClean="0">
                <a:solidFill>
                  <a:schemeClr val="tx1"/>
                </a:solidFill>
              </a:rPr>
              <a:t>L</a:t>
            </a:r>
            <a:endParaRPr lang="en-US" altLang="zh-CN" sz="2055" dirty="0" smtClean="0">
              <a:solidFill>
                <a:schemeClr val="tx1"/>
              </a:solidFill>
            </a:endParaRPr>
          </a:p>
          <a:p>
            <a:pPr lvl="1">
              <a:lnSpc>
                <a:spcPct val="150000"/>
              </a:lnSpc>
            </a:pPr>
            <a:r>
              <a:rPr lang="zh-CN" altLang="en-US" sz="2055" dirty="0" smtClean="0">
                <a:solidFill>
                  <a:schemeClr val="tx1"/>
                </a:solidFill>
              </a:rPr>
              <a:t>计算矩阵</a:t>
            </a:r>
            <a:r>
              <a:rPr lang="en-US" altLang="zh-CN" sz="2055" dirty="0" smtClean="0">
                <a:solidFill>
                  <a:schemeClr val="tx1"/>
                </a:solidFill>
              </a:rPr>
              <a:t>L</a:t>
            </a:r>
            <a:r>
              <a:rPr lang="zh-CN" altLang="en-US" sz="2055" dirty="0" smtClean="0">
                <a:solidFill>
                  <a:schemeClr val="tx1"/>
                </a:solidFill>
              </a:rPr>
              <a:t>的前</a:t>
            </a:r>
            <a:r>
              <a:rPr lang="en-US" altLang="zh-CN" sz="2055" dirty="0" smtClean="0">
                <a:solidFill>
                  <a:schemeClr val="tx1"/>
                </a:solidFill>
              </a:rPr>
              <a:t>k</a:t>
            </a:r>
            <a:r>
              <a:rPr lang="zh-CN" altLang="en-US" sz="2055" dirty="0" smtClean="0">
                <a:solidFill>
                  <a:schemeClr val="tx1"/>
                </a:solidFill>
              </a:rPr>
              <a:t>个特征值的特征向量</a:t>
            </a:r>
            <a:r>
              <a:rPr lang="en-US" altLang="zh-CN" sz="2055" dirty="0" smtClean="0">
                <a:solidFill>
                  <a:schemeClr val="tx1"/>
                </a:solidFill>
              </a:rPr>
              <a:t>(k</a:t>
            </a:r>
            <a:r>
              <a:rPr lang="zh-CN" altLang="en-US" sz="2055" dirty="0" smtClean="0">
                <a:solidFill>
                  <a:schemeClr val="tx1"/>
                </a:solidFill>
              </a:rPr>
              <a:t>个列向量</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将</a:t>
            </a:r>
            <a:r>
              <a:rPr lang="en-US" altLang="zh-CN" sz="2055" dirty="0" smtClean="0">
                <a:solidFill>
                  <a:schemeClr val="tx1"/>
                </a:solidFill>
              </a:rPr>
              <a:t>k</a:t>
            </a:r>
            <a:r>
              <a:rPr lang="zh-CN" altLang="en-US" sz="2055" dirty="0" smtClean="0">
                <a:solidFill>
                  <a:schemeClr val="tx1"/>
                </a:solidFill>
              </a:rPr>
              <a:t>个列向量组成矩阵</a:t>
            </a:r>
            <a:r>
              <a:rPr lang="en-US" altLang="zh-CN" sz="2055" dirty="0" smtClean="0">
                <a:solidFill>
                  <a:schemeClr val="tx1"/>
                </a:solidFill>
              </a:rPr>
              <a:t>U</a:t>
            </a:r>
            <a:endParaRPr lang="en-US" altLang="zh-CN" sz="2055" dirty="0" smtClean="0">
              <a:solidFill>
                <a:schemeClr val="tx1"/>
              </a:solidFill>
            </a:endParaRPr>
          </a:p>
          <a:p>
            <a:pPr lvl="1">
              <a:lnSpc>
                <a:spcPct val="150000"/>
              </a:lnSpc>
            </a:pPr>
            <a:r>
              <a:rPr lang="zh-CN" altLang="en-US" sz="2055" dirty="0" smtClean="0">
                <a:solidFill>
                  <a:schemeClr val="tx1"/>
                </a:solidFill>
              </a:rPr>
              <a:t>对矩阵</a:t>
            </a:r>
            <a:r>
              <a:rPr lang="en-US" altLang="zh-CN" sz="2055" dirty="0" smtClean="0">
                <a:solidFill>
                  <a:schemeClr val="tx1"/>
                </a:solidFill>
              </a:rPr>
              <a:t>U</a:t>
            </a:r>
            <a:r>
              <a:rPr lang="zh-CN" altLang="en-US" sz="2055" dirty="0" smtClean="0">
                <a:solidFill>
                  <a:schemeClr val="tx1"/>
                </a:solidFill>
              </a:rPr>
              <a:t>中的</a:t>
            </a:r>
            <a:r>
              <a:rPr lang="en-US" altLang="zh-CN" sz="2055" dirty="0" smtClean="0">
                <a:solidFill>
                  <a:schemeClr val="tx1"/>
                </a:solidFill>
              </a:rPr>
              <a:t>n</a:t>
            </a:r>
            <a:r>
              <a:rPr lang="zh-CN" altLang="en-US" sz="2055" dirty="0" smtClean="0">
                <a:solidFill>
                  <a:schemeClr val="tx1"/>
                </a:solidFill>
              </a:rPr>
              <a:t>行数据利用</a:t>
            </a:r>
            <a:r>
              <a:rPr lang="en-US" altLang="zh-CN" sz="2055" dirty="0" smtClean="0">
                <a:solidFill>
                  <a:schemeClr val="tx1"/>
                </a:solidFill>
              </a:rPr>
              <a:t>K-means</a:t>
            </a:r>
            <a:r>
              <a:rPr lang="zh-CN" altLang="en-US" sz="2055" dirty="0" smtClean="0">
                <a:solidFill>
                  <a:schemeClr val="tx1"/>
                </a:solidFill>
              </a:rPr>
              <a:t>或其它经典聚类算法进行聚类得出最终结果</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zh-CN" altLang="en-US" dirty="0"/>
              <a:t>谱聚类</a:t>
            </a:r>
            <a:endParaRPr lang="zh-CN" altLang="en-US" dirty="0"/>
          </a:p>
        </p:txBody>
      </p:sp>
      <p:graphicFrame>
        <p:nvGraphicFramePr>
          <p:cNvPr id="2" name="对象 1">
            <a:hlinkClick r:id="" action="ppaction://ole?verb=0"/>
          </p:cNvPr>
          <p:cNvGraphicFramePr>
            <a:graphicFrameLocks noChangeAspect="1"/>
          </p:cNvGraphicFramePr>
          <p:nvPr/>
        </p:nvGraphicFramePr>
        <p:xfrm>
          <a:off x="7364273" y="262206"/>
          <a:ext cx="3889793" cy="532031"/>
        </p:xfrm>
        <a:graphic>
          <a:graphicData uri="http://schemas.openxmlformats.org/presentationml/2006/ole">
            <mc:AlternateContent xmlns:mc="http://schemas.openxmlformats.org/markup-compatibility/2006">
              <mc:Choice xmlns:v="urn:schemas-microsoft-com:vml" Requires="v">
                <p:oleObj spid="_x0000_s16597" name="公式" r:id="rId1" imgW="42367200" imgH="5791200" progId="Equation.3">
                  <p:embed/>
                </p:oleObj>
              </mc:Choice>
              <mc:Fallback>
                <p:oleObj name="公式" r:id="rId1" imgW="42367200" imgH="5791200" progId="Equation.3">
                  <p:embed/>
                  <p:pic>
                    <p:nvPicPr>
                      <p:cNvPr id="0" name="图片 6144"/>
                      <p:cNvPicPr/>
                      <p:nvPr/>
                    </p:nvPicPr>
                    <p:blipFill>
                      <a:blip r:embed="rId2"/>
                      <a:stretch>
                        <a:fillRect/>
                      </a:stretch>
                    </p:blipFill>
                    <p:spPr>
                      <a:xfrm>
                        <a:off x="7364273" y="262206"/>
                        <a:ext cx="3889793" cy="532031"/>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6598" name="" r:id="rId3" imgW="914400" imgH="215900" progId="Equation.KSEE3">
                  <p:embed/>
                </p:oleObj>
              </mc:Choice>
              <mc:Fallback>
                <p:oleObj name="" r:id="rId3" imgW="914400" imgH="215900" progId="Equation.KSEE3">
                  <p:embed/>
                  <p:pic>
                    <p:nvPicPr>
                      <p:cNvPr id="0" name="图片 6145"/>
                      <p:cNvPicPr/>
                      <p:nvPr/>
                    </p:nvPicPr>
                    <p:blipFill>
                      <a:blip r:embed="rId4"/>
                      <a:stretch>
                        <a:fillRect/>
                      </a:stretch>
                    </p:blipFill>
                    <p:spPr>
                      <a:xfrm>
                        <a:off x="5638567" y="3320435"/>
                        <a:ext cx="914231" cy="21586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7563531" y="965656"/>
          <a:ext cx="3512170" cy="2570639"/>
        </p:xfrm>
        <a:graphic>
          <a:graphicData uri="http://schemas.openxmlformats.org/presentationml/2006/ole">
            <mc:AlternateContent xmlns:mc="http://schemas.openxmlformats.org/markup-compatibility/2006">
              <mc:Choice xmlns:v="urn:schemas-microsoft-com:vml" Requires="v">
                <p:oleObj spid="_x0000_s16599" name="" r:id="rId5" imgW="1943100" imgH="1422400" progId="Equation.KSEE3">
                  <p:embed/>
                </p:oleObj>
              </mc:Choice>
              <mc:Fallback>
                <p:oleObj name="" r:id="rId5" imgW="1943100" imgH="1422400" progId="Equation.KSEE3">
                  <p:embed/>
                  <p:pic>
                    <p:nvPicPr>
                      <p:cNvPr id="0" name="图片 6146"/>
                      <p:cNvPicPr/>
                      <p:nvPr/>
                    </p:nvPicPr>
                    <p:blipFill>
                      <a:blip r:embed="rId6"/>
                      <a:stretch>
                        <a:fillRect/>
                      </a:stretch>
                    </p:blipFill>
                    <p:spPr>
                      <a:xfrm>
                        <a:off x="7563531" y="965656"/>
                        <a:ext cx="3512170" cy="2570639"/>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7563531" y="3707713"/>
          <a:ext cx="2781420" cy="718687"/>
        </p:xfrm>
        <a:graphic>
          <a:graphicData uri="http://schemas.openxmlformats.org/presentationml/2006/ole">
            <mc:AlternateContent xmlns:mc="http://schemas.openxmlformats.org/markup-compatibility/2006">
              <mc:Choice xmlns:v="urn:schemas-microsoft-com:vml" Requires="v">
                <p:oleObj spid="_x0000_s16600" name="" r:id="rId7" imgW="685800" imgH="177165" progId="Equation.KSEE3">
                  <p:embed/>
                </p:oleObj>
              </mc:Choice>
              <mc:Fallback>
                <p:oleObj name="" r:id="rId7" imgW="685800" imgH="177165" progId="Equation.KSEE3">
                  <p:embed/>
                  <p:pic>
                    <p:nvPicPr>
                      <p:cNvPr id="0" name="图片 6147"/>
                      <p:cNvPicPr/>
                      <p:nvPr/>
                    </p:nvPicPr>
                    <p:blipFill>
                      <a:blip r:embed="rId8"/>
                      <a:stretch>
                        <a:fillRect/>
                      </a:stretch>
                    </p:blipFill>
                    <p:spPr>
                      <a:xfrm>
                        <a:off x="7563531" y="3707713"/>
                        <a:ext cx="2781420" cy="71868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dirty="0"/>
              <a:t>相似度</a:t>
            </a:r>
            <a:r>
              <a:rPr lang="en-US" altLang="zh-CN" dirty="0"/>
              <a:t>/</a:t>
            </a:r>
            <a:r>
              <a:rPr lang="zh-CN" altLang="en-US" dirty="0"/>
              <a:t>距离公式</a:t>
            </a:r>
            <a:r>
              <a:rPr lang="en-US" altLang="zh-CN" dirty="0"/>
              <a:t>2</a:t>
            </a:r>
            <a:endParaRPr lang="en-US" altLang="zh-CN" dirty="0"/>
          </a:p>
        </p:txBody>
      </p:sp>
      <p:sp>
        <p:nvSpPr>
          <p:cNvPr id="4" name="内容占位符 3"/>
          <p:cNvSpPr>
            <a:spLocks noGrp="1"/>
          </p:cNvSpPr>
          <p:nvPr>
            <p:ph idx="1"/>
          </p:nvPr>
        </p:nvSpPr>
        <p:spPr/>
        <p:txBody>
          <a:bodyPr/>
          <a:p>
            <a:r>
              <a:rPr lang="zh-CN" altLang="en-US" dirty="0" smtClean="0">
                <a:sym typeface="+mn-ea"/>
              </a:rPr>
              <a:t>夹角余弦相似度</a:t>
            </a:r>
            <a:r>
              <a:rPr lang="en-US" altLang="zh-CN" dirty="0" smtClean="0">
                <a:sym typeface="+mn-ea"/>
              </a:rPr>
              <a:t>(Cosine)</a:t>
            </a:r>
            <a:endParaRPr lang="zh-CN" altLang="en-US"/>
          </a:p>
        </p:txBody>
      </p:sp>
      <p:graphicFrame>
        <p:nvGraphicFramePr>
          <p:cNvPr id="7" name="对象 6">
            <a:hlinkClick r:id="" action="ppaction://ole?verb=0"/>
          </p:cNvPr>
          <p:cNvGraphicFramePr>
            <a:graphicFrameLocks noChangeAspect="1"/>
          </p:cNvGraphicFramePr>
          <p:nvPr/>
        </p:nvGraphicFramePr>
        <p:xfrm>
          <a:off x="2199028" y="2340447"/>
          <a:ext cx="7289720" cy="2695711"/>
        </p:xfrm>
        <a:graphic>
          <a:graphicData uri="http://schemas.openxmlformats.org/presentationml/2006/ole">
            <mc:AlternateContent xmlns:mc="http://schemas.openxmlformats.org/markup-compatibility/2006">
              <mc:Choice xmlns:v="urn:schemas-microsoft-com:vml" Requires="v">
                <p:oleObj spid="_x0000_s3179" name="" r:id="rId1" imgW="2324100" imgH="1117600" progId="Equation.KSEE3">
                  <p:embed/>
                </p:oleObj>
              </mc:Choice>
              <mc:Fallback>
                <p:oleObj name="" r:id="rId1" imgW="2324100" imgH="1117600" progId="Equation.KSEE3">
                  <p:embed/>
                  <p:pic>
                    <p:nvPicPr>
                      <p:cNvPr id="0" name="图片 1025"/>
                      <p:cNvPicPr/>
                      <p:nvPr/>
                    </p:nvPicPr>
                    <p:blipFill>
                      <a:blip r:embed="rId2"/>
                      <a:stretch>
                        <a:fillRect/>
                      </a:stretch>
                    </p:blipFill>
                    <p:spPr>
                      <a:xfrm>
                        <a:off x="2199028" y="2340447"/>
                        <a:ext cx="7289720" cy="2695711"/>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拉普拉斯矩阵</a:t>
            </a:r>
            <a:endParaRPr lang="zh-CN" altLang="en-US" sz="2400" dirty="0" smtClean="0">
              <a:solidFill>
                <a:schemeClr val="tx1"/>
              </a:solidFill>
            </a:endParaRPr>
          </a:p>
          <a:p>
            <a:pPr>
              <a:lnSpc>
                <a:spcPct val="150000"/>
              </a:lnSpc>
            </a:pPr>
            <a:endParaRPr lang="zh-CN" altLang="en-US" sz="2400" dirty="0" smtClean="0">
              <a:solidFill>
                <a:schemeClr val="tx1"/>
              </a:solidFill>
            </a:endParaRPr>
          </a:p>
          <a:p>
            <a:pPr>
              <a:lnSpc>
                <a:spcPct val="150000"/>
              </a:lnSpc>
            </a:pPr>
            <a:r>
              <a:rPr lang="zh-CN" altLang="en-US" sz="2400" dirty="0" smtClean="0">
                <a:sym typeface="+mn-ea"/>
              </a:rPr>
              <a:t>对称拉普拉斯矩阵</a:t>
            </a:r>
            <a:endParaRPr lang="zh-CN" altLang="en-US" sz="2400" dirty="0" smtClean="0">
              <a:solidFill>
                <a:schemeClr val="tx1"/>
              </a:solidFill>
            </a:endParaRPr>
          </a:p>
          <a:p>
            <a:pPr>
              <a:lnSpc>
                <a:spcPct val="150000"/>
              </a:lnSpc>
            </a:pPr>
            <a:endParaRPr lang="zh-CN" altLang="en-US" sz="2400" dirty="0" smtClean="0">
              <a:solidFill>
                <a:schemeClr val="tx1"/>
              </a:solidFill>
            </a:endParaRPr>
          </a:p>
          <a:p>
            <a:pPr>
              <a:lnSpc>
                <a:spcPct val="150000"/>
              </a:lnSpc>
            </a:pPr>
            <a:r>
              <a:rPr lang="zh-CN" altLang="en-US" sz="2400" dirty="0" smtClean="0">
                <a:sym typeface="+mn-ea"/>
              </a:rPr>
              <a:t>随机游走拉普拉斯矩阵</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拉普拉斯矩阵变形</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7621"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2782176" y="1848916"/>
          <a:ext cx="2781420" cy="718687"/>
        </p:xfrm>
        <a:graphic>
          <a:graphicData uri="http://schemas.openxmlformats.org/presentationml/2006/ole">
            <mc:AlternateContent xmlns:mc="http://schemas.openxmlformats.org/markup-compatibility/2006">
              <mc:Choice xmlns:v="urn:schemas-microsoft-com:vml" Requires="v">
                <p:oleObj spid="_x0000_s17622" name="" r:id="rId3" imgW="685800" imgH="177165" progId="Equation.KSEE3">
                  <p:embed/>
                </p:oleObj>
              </mc:Choice>
              <mc:Fallback>
                <p:oleObj name="" r:id="rId3" imgW="685800" imgH="177165" progId="Equation.KSEE3">
                  <p:embed/>
                  <p:pic>
                    <p:nvPicPr>
                      <p:cNvPr id="0" name="图片 6147"/>
                      <p:cNvPicPr/>
                      <p:nvPr/>
                    </p:nvPicPr>
                    <p:blipFill>
                      <a:blip r:embed="rId4"/>
                      <a:stretch>
                        <a:fillRect/>
                      </a:stretch>
                    </p:blipFill>
                    <p:spPr>
                      <a:xfrm>
                        <a:off x="2782176" y="1848916"/>
                        <a:ext cx="2781420" cy="718687"/>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2781935" y="3162935"/>
          <a:ext cx="8321040" cy="734060"/>
        </p:xfrm>
        <a:graphic>
          <a:graphicData uri="http://schemas.openxmlformats.org/presentationml/2006/ole">
            <mc:AlternateContent xmlns:mc="http://schemas.openxmlformats.org/markup-compatibility/2006">
              <mc:Choice xmlns:v="urn:schemas-microsoft-com:vml" Requires="v">
                <p:oleObj spid="_x0000_s17623" name="公式" r:id="rId5" imgW="69189600" imgH="6096000" progId="Equation.3">
                  <p:embed/>
                </p:oleObj>
              </mc:Choice>
              <mc:Fallback>
                <p:oleObj name="公式" r:id="rId5" imgW="69189600" imgH="6096000" progId="Equation.3">
                  <p:embed/>
                  <p:pic>
                    <p:nvPicPr>
                      <p:cNvPr id="0" name="图片 7168"/>
                      <p:cNvPicPr/>
                      <p:nvPr/>
                    </p:nvPicPr>
                    <p:blipFill>
                      <a:blip r:embed="rId6"/>
                      <a:stretch>
                        <a:fillRect/>
                      </a:stretch>
                    </p:blipFill>
                    <p:spPr>
                      <a:xfrm>
                        <a:off x="2781935" y="3162935"/>
                        <a:ext cx="8321040" cy="734060"/>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2781909" y="4680859"/>
          <a:ext cx="3148382" cy="687578"/>
        </p:xfrm>
        <a:graphic>
          <a:graphicData uri="http://schemas.openxmlformats.org/presentationml/2006/ole">
            <mc:AlternateContent xmlns:mc="http://schemas.openxmlformats.org/markup-compatibility/2006">
              <mc:Choice xmlns:v="urn:schemas-microsoft-com:vml" Requires="v">
                <p:oleObj spid="_x0000_s17624" name="" r:id="rId7" imgW="1104900" imgH="241300" progId="Equation.KSEE3">
                  <p:embed/>
                </p:oleObj>
              </mc:Choice>
              <mc:Fallback>
                <p:oleObj name="" r:id="rId7" imgW="1104900" imgH="241300" progId="Equation.KSEE3">
                  <p:embed/>
                  <p:pic>
                    <p:nvPicPr>
                      <p:cNvPr id="0" name="图片 7168"/>
                      <p:cNvPicPr/>
                      <p:nvPr/>
                    </p:nvPicPr>
                    <p:blipFill>
                      <a:blip r:embed="rId8"/>
                      <a:stretch>
                        <a:fillRect/>
                      </a:stretch>
                    </p:blipFill>
                    <p:spPr>
                      <a:xfrm>
                        <a:off x="2781909" y="4680859"/>
                        <a:ext cx="3148382" cy="68757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应用场景</a:t>
            </a:r>
            <a:endParaRPr lang="zh-CN" altLang="en-US" sz="2400" dirty="0" smtClean="0">
              <a:solidFill>
                <a:schemeClr val="tx1"/>
              </a:solidFill>
            </a:endParaRPr>
          </a:p>
          <a:p>
            <a:pPr lvl="1">
              <a:lnSpc>
                <a:spcPct val="150000"/>
              </a:lnSpc>
            </a:pPr>
            <a:r>
              <a:rPr lang="zh-CN" altLang="en-US" sz="2055" dirty="0" smtClean="0">
                <a:solidFill>
                  <a:schemeClr val="tx1"/>
                </a:solidFill>
              </a:rPr>
              <a:t> 图形聚类、计算机视觉、非凸球形数据聚类等</a:t>
            </a:r>
            <a:endParaRPr lang="zh-CN" altLang="en-US" sz="2055" dirty="0" smtClean="0">
              <a:solidFill>
                <a:schemeClr val="tx1"/>
              </a:solidFill>
            </a:endParaRPr>
          </a:p>
          <a:p>
            <a:pPr>
              <a:lnSpc>
                <a:spcPct val="150000"/>
              </a:lnSpc>
            </a:pPr>
            <a:r>
              <a:rPr lang="zh-CN" altLang="en-US" sz="2400" dirty="0" smtClean="0">
                <a:solidFill>
                  <a:schemeClr val="tx1"/>
                </a:solidFill>
              </a:rPr>
              <a:t>面临的问题</a:t>
            </a:r>
            <a:endParaRPr lang="zh-CN" altLang="en-US" sz="2400" dirty="0" smtClean="0">
              <a:solidFill>
                <a:schemeClr val="tx1"/>
              </a:solidFill>
            </a:endParaRPr>
          </a:p>
          <a:p>
            <a:pPr lvl="1">
              <a:lnSpc>
                <a:spcPct val="150000"/>
              </a:lnSpc>
            </a:pPr>
            <a:r>
              <a:rPr lang="zh-CN" altLang="en-US" sz="2055" dirty="0" smtClean="0">
                <a:solidFill>
                  <a:schemeClr val="tx1"/>
                </a:solidFill>
              </a:rPr>
              <a:t>相似度矩阵的构建问题：业界一般使用高斯相似函数或者</a:t>
            </a:r>
            <a:r>
              <a:rPr lang="en-US" altLang="zh-CN" sz="2055" dirty="0" smtClean="0">
                <a:solidFill>
                  <a:schemeClr val="tx1"/>
                </a:solidFill>
              </a:rPr>
              <a:t>k</a:t>
            </a:r>
            <a:r>
              <a:rPr lang="zh-CN" altLang="en-US" sz="2055" dirty="0" smtClean="0">
                <a:solidFill>
                  <a:schemeClr val="tx1"/>
                </a:solidFill>
              </a:rPr>
              <a:t>近邻来作为相似度量，一般建议 使用</a:t>
            </a:r>
            <a:r>
              <a:rPr lang="en-US" altLang="zh-CN" sz="2055" dirty="0" smtClean="0">
                <a:solidFill>
                  <a:schemeClr val="tx1"/>
                </a:solidFill>
              </a:rPr>
              <a:t>k</a:t>
            </a:r>
            <a:r>
              <a:rPr lang="zh-CN" altLang="en-US" sz="2055" dirty="0" smtClean="0">
                <a:solidFill>
                  <a:schemeClr val="tx1"/>
                </a:solidFill>
              </a:rPr>
              <a:t>近邻的方式来计算相似度权值</a:t>
            </a:r>
            <a:endParaRPr lang="zh-CN" altLang="en-US" sz="2055" dirty="0" smtClean="0">
              <a:solidFill>
                <a:schemeClr val="tx1"/>
              </a:solidFill>
            </a:endParaRPr>
          </a:p>
          <a:p>
            <a:pPr lvl="1">
              <a:lnSpc>
                <a:spcPct val="150000"/>
              </a:lnSpc>
            </a:pPr>
            <a:r>
              <a:rPr lang="zh-CN" altLang="en-US" sz="2055" dirty="0" smtClean="0">
                <a:solidFill>
                  <a:schemeClr val="tx1"/>
                </a:solidFill>
              </a:rPr>
              <a:t>聚类数目的给定</a:t>
            </a:r>
            <a:endParaRPr lang="zh-CN" altLang="en-US" sz="2055" dirty="0" smtClean="0">
              <a:solidFill>
                <a:schemeClr val="tx1"/>
              </a:solidFill>
            </a:endParaRPr>
          </a:p>
          <a:p>
            <a:pPr lvl="1">
              <a:lnSpc>
                <a:spcPct val="150000"/>
              </a:lnSpc>
            </a:pPr>
            <a:r>
              <a:rPr lang="zh-CN" altLang="en-US" sz="2055" dirty="0" smtClean="0">
                <a:solidFill>
                  <a:schemeClr val="tx1"/>
                </a:solidFill>
              </a:rPr>
              <a:t>如何选择特征向量</a:t>
            </a:r>
            <a:endParaRPr lang="zh-CN" altLang="en-US" sz="2055" dirty="0" smtClean="0">
              <a:solidFill>
                <a:schemeClr val="tx1"/>
              </a:solidFill>
            </a:endParaRPr>
          </a:p>
          <a:p>
            <a:pPr lvl="1">
              <a:lnSpc>
                <a:spcPct val="150000"/>
              </a:lnSpc>
            </a:pPr>
            <a:r>
              <a:rPr lang="zh-CN" altLang="en-US" sz="2055" dirty="0" smtClean="0">
                <a:solidFill>
                  <a:schemeClr val="tx1"/>
                </a:solidFill>
              </a:rPr>
              <a:t>如何提高谱聚类的执行效率</a:t>
            </a:r>
            <a:endParaRPr lang="en-US" altLang="zh-CN" sz="2055" dirty="0" smtClean="0">
              <a:solidFill>
                <a:schemeClr val="tx1"/>
              </a:solidFill>
            </a:endParaRPr>
          </a:p>
        </p:txBody>
      </p:sp>
      <p:sp>
        <p:nvSpPr>
          <p:cNvPr id="3" name="标题 2"/>
          <p:cNvSpPr>
            <a:spLocks noGrp="1"/>
          </p:cNvSpPr>
          <p:nvPr>
            <p:ph type="title"/>
          </p:nvPr>
        </p:nvSpPr>
        <p:spPr/>
        <p:txBody>
          <a:bodyPr/>
          <a:lstStyle/>
          <a:p>
            <a:r>
              <a:rPr lang="zh-CN" altLang="en-US" dirty="0"/>
              <a:t>谱聚类应用场景及面临的问题</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8485"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ym typeface="+mn-ea"/>
              </a:rPr>
              <a:t>使用</a:t>
            </a:r>
            <a:r>
              <a:rPr lang="en-US" altLang="zh-CN" sz="2400" dirty="0" smtClean="0">
                <a:sym typeface="+mn-ea"/>
              </a:rPr>
              <a:t>scikit</a:t>
            </a:r>
            <a:r>
              <a:rPr lang="zh-CN" altLang="en-US" sz="2400" dirty="0" smtClean="0">
                <a:sym typeface="+mn-ea"/>
              </a:rPr>
              <a:t>的相关</a:t>
            </a:r>
            <a:r>
              <a:rPr lang="en-US" altLang="zh-CN" sz="2400" dirty="0" smtClean="0">
                <a:sym typeface="+mn-ea"/>
              </a:rPr>
              <a:t>API</a:t>
            </a:r>
            <a:r>
              <a:rPr lang="zh-CN" altLang="en-US" sz="2400" dirty="0" smtClean="0">
                <a:sym typeface="+mn-ea"/>
              </a:rPr>
              <a:t>创建模拟数据，然后使用谱聚类算法进行数据聚类操作，并比较算法在不同参数情况下的聚类效果</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谱聚类应用案例</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9510"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349997" y="4922878"/>
            <a:ext cx="11493277" cy="1018986"/>
          </a:xfrm>
          <a:prstGeom prst="rect">
            <a:avLst/>
          </a:prstGeom>
        </p:spPr>
      </p:pic>
      <p:pic>
        <p:nvPicPr>
          <p:cNvPr id="6" name="图片 5"/>
          <p:cNvPicPr>
            <a:picLocks noChangeAspect="1"/>
          </p:cNvPicPr>
          <p:nvPr/>
        </p:nvPicPr>
        <p:blipFill>
          <a:blip r:embed="rId4"/>
          <a:stretch>
            <a:fillRect/>
          </a:stretch>
        </p:blipFill>
        <p:spPr>
          <a:xfrm>
            <a:off x="1081699" y="2363667"/>
            <a:ext cx="4717176" cy="2443028"/>
          </a:xfrm>
          <a:prstGeom prst="rect">
            <a:avLst/>
          </a:prstGeom>
        </p:spPr>
      </p:pic>
      <p:pic>
        <p:nvPicPr>
          <p:cNvPr id="7" name="图片 6"/>
          <p:cNvPicPr>
            <a:picLocks noChangeAspect="1"/>
          </p:cNvPicPr>
          <p:nvPr/>
        </p:nvPicPr>
        <p:blipFill>
          <a:blip r:embed="rId5"/>
          <a:stretch>
            <a:fillRect/>
          </a:stretch>
        </p:blipFill>
        <p:spPr>
          <a:xfrm>
            <a:off x="6231865" y="2363667"/>
            <a:ext cx="4717176" cy="24430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谱聚类应用案例</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20534"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1632489" y="1089129"/>
            <a:ext cx="8855344" cy="48943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谱聚类应用案例</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21558"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1867531" y="938350"/>
            <a:ext cx="8456304" cy="498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2760" y="1044575"/>
            <a:ext cx="10861040" cy="5132705"/>
          </a:xfrm>
        </p:spPr>
        <p:txBody>
          <a:bodyPr>
            <a:normAutofit/>
          </a:bodyPr>
          <a:lstStyle/>
          <a:p>
            <a:pPr>
              <a:lnSpc>
                <a:spcPct val="150000"/>
              </a:lnSpc>
            </a:pPr>
            <a:r>
              <a:rPr lang="zh-CN" altLang="en-US" sz="2400" dirty="0" smtClean="0">
                <a:solidFill>
                  <a:schemeClr val="tx1"/>
                </a:solidFill>
              </a:rPr>
              <a:t>分别创建圆形数据、月牙形数据、聚团数据以及随机数据；并测试不同数据在各种不同聚类算法中的聚类效果以及消耗时间</a:t>
            </a:r>
            <a:endParaRPr lang="zh-CN" altLang="en-US" sz="2400" dirty="0" smtClean="0">
              <a:solidFill>
                <a:schemeClr val="tx1"/>
              </a:solidFill>
            </a:endParaRPr>
          </a:p>
        </p:txBody>
      </p:sp>
      <p:sp>
        <p:nvSpPr>
          <p:cNvPr id="3" name="标题 2"/>
          <p:cNvSpPr>
            <a:spLocks noGrp="1"/>
          </p:cNvSpPr>
          <p:nvPr>
            <p:ph type="title"/>
          </p:nvPr>
        </p:nvSpPr>
        <p:spPr/>
        <p:txBody>
          <a:bodyPr>
            <a:normAutofit/>
          </a:bodyPr>
          <a:lstStyle/>
          <a:p>
            <a:r>
              <a:rPr lang="zh-CN" altLang="en-US" dirty="0"/>
              <a:t>综合案例一：不同聚类算法在不同数据分布情况下的聚类效果</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22581"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1650239" y="2197984"/>
            <a:ext cx="8747410" cy="45692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8330" y="1003300"/>
            <a:ext cx="10745470" cy="5173980"/>
          </a:xfrm>
        </p:spPr>
        <p:txBody>
          <a:bodyPr>
            <a:normAutofit/>
          </a:bodyPr>
          <a:lstStyle/>
          <a:p>
            <a:pPr>
              <a:lnSpc>
                <a:spcPct val="150000"/>
              </a:lnSpc>
            </a:pPr>
            <a:r>
              <a:rPr lang="zh-CN" altLang="en-US" sz="2400" dirty="0" smtClean="0">
                <a:solidFill>
                  <a:schemeClr val="tx1"/>
                </a:solidFill>
              </a:rPr>
              <a:t>有时候在存储图片的时候，我们会在清晰度和图片大小两方面进行进行均衡，对于某些情况下，我们可能会将一个清晰的图片转换成为一个相对不太清晰的图片，但是存储的图片大小会降低很多，这里介绍一种基于聚类算法的减小图片大小的方式，使用</a:t>
            </a:r>
            <a:r>
              <a:rPr lang="en-US" altLang="zh-CN" sz="2400" dirty="0" smtClean="0">
                <a:solidFill>
                  <a:schemeClr val="tx1"/>
                </a:solidFill>
              </a:rPr>
              <a:t>K-Means</a:t>
            </a:r>
            <a:r>
              <a:rPr lang="zh-CN" altLang="en-US" sz="2400" dirty="0" smtClean="0">
                <a:solidFill>
                  <a:schemeClr val="tx1"/>
                </a:solidFill>
              </a:rPr>
              <a:t>算法对图片进行聚类矢量化图片，从而达到图片压缩的效果</a:t>
            </a:r>
            <a:endParaRPr lang="zh-CN" altLang="en-US" sz="2400" dirty="0" smtClean="0">
              <a:solidFill>
                <a:schemeClr val="tx1"/>
              </a:solidFill>
            </a:endParaRPr>
          </a:p>
        </p:txBody>
      </p:sp>
      <p:sp>
        <p:nvSpPr>
          <p:cNvPr id="3" name="标题 2"/>
          <p:cNvSpPr>
            <a:spLocks noGrp="1"/>
          </p:cNvSpPr>
          <p:nvPr>
            <p:ph type="title"/>
          </p:nvPr>
        </p:nvSpPr>
        <p:spPr/>
        <p:txBody>
          <a:bodyPr>
            <a:normAutofit/>
          </a:bodyPr>
          <a:lstStyle/>
          <a:p>
            <a:r>
              <a:rPr lang="zh-CN" altLang="en-US" dirty="0"/>
              <a:t>综合案例二：图片压缩</a:t>
            </a:r>
            <a:endParaRPr lang="zh-CN" altLang="en-US" dirty="0"/>
          </a:p>
        </p:txBody>
      </p:sp>
      <p:graphicFrame>
        <p:nvGraphicFramePr>
          <p:cNvPr id="5" name="对象 4">
            <a:hlinkClick r:id="" action="ppaction://ole?verb=0"/>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24629" name="" r:id="rId1" imgW="914400" imgH="215900" progId="Equation.KSEE3">
                  <p:embed/>
                </p:oleObj>
              </mc:Choice>
              <mc:Fallback>
                <p:oleObj name="" r:id="rId1" imgW="914400" imgH="215900" progId="Equation.KSEE3">
                  <p:embed/>
                  <p:pic>
                    <p:nvPicPr>
                      <p:cNvPr id="0" name="图片 6145"/>
                      <p:cNvPicPr/>
                      <p:nvPr/>
                    </p:nvPicPr>
                    <p:blipFill>
                      <a:blip r:embed="rId2"/>
                      <a:stretch>
                        <a:fillRect/>
                      </a:stretch>
                    </p:blipFill>
                    <p:spPr>
                      <a:xfrm>
                        <a:off x="5638567" y="3320435"/>
                        <a:ext cx="914231" cy="215860"/>
                      </a:xfrm>
                      <a:prstGeom prst="rect">
                        <a:avLst/>
                      </a:prstGeom>
                    </p:spPr>
                  </p:pic>
                </p:oleObj>
              </mc:Fallback>
            </mc:AlternateContent>
          </a:graphicData>
        </a:graphic>
      </p:graphicFrame>
      <p:pic>
        <p:nvPicPr>
          <p:cNvPr id="2" name="图片 1"/>
          <p:cNvPicPr>
            <a:picLocks noChangeAspect="1"/>
          </p:cNvPicPr>
          <p:nvPr/>
        </p:nvPicPr>
        <p:blipFill>
          <a:blip r:embed="rId3"/>
          <a:stretch>
            <a:fillRect/>
          </a:stretch>
        </p:blipFill>
        <p:spPr>
          <a:xfrm>
            <a:off x="2408285" y="4161657"/>
            <a:ext cx="7572878" cy="2554767"/>
          </a:xfrm>
          <a:prstGeom prst="rect">
            <a:avLst/>
          </a:prstGeom>
        </p:spPr>
      </p:pic>
      <p:pic>
        <p:nvPicPr>
          <p:cNvPr id="7" name="图片 6"/>
          <p:cNvPicPr>
            <a:picLocks noChangeAspect="1"/>
          </p:cNvPicPr>
          <p:nvPr/>
        </p:nvPicPr>
        <p:blipFill>
          <a:blip r:embed="rId4"/>
          <a:stretch>
            <a:fillRect/>
          </a:stretch>
        </p:blipFill>
        <p:spPr>
          <a:xfrm>
            <a:off x="3699698" y="3418043"/>
            <a:ext cx="4990176" cy="6285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dirty="0"/>
              <a:t>相似度</a:t>
            </a:r>
            <a:r>
              <a:rPr lang="en-US" altLang="zh-CN" dirty="0"/>
              <a:t>/</a:t>
            </a:r>
            <a:r>
              <a:rPr lang="zh-CN" altLang="en-US" dirty="0"/>
              <a:t>距离公式</a:t>
            </a:r>
            <a:r>
              <a:rPr lang="en-US" altLang="zh-CN" dirty="0"/>
              <a:t>3</a:t>
            </a:r>
            <a:endParaRPr lang="en-US" altLang="zh-CN" dirty="0"/>
          </a:p>
        </p:txBody>
      </p:sp>
      <p:sp>
        <p:nvSpPr>
          <p:cNvPr id="2" name="内容占位符 1"/>
          <p:cNvSpPr>
            <a:spLocks noGrp="1"/>
          </p:cNvSpPr>
          <p:nvPr>
            <p:ph idx="1"/>
          </p:nvPr>
        </p:nvSpPr>
        <p:spPr>
          <a:xfrm>
            <a:off x="838200" y="1076325"/>
            <a:ext cx="10515600" cy="5100955"/>
          </a:xfrm>
        </p:spPr>
        <p:txBody>
          <a:bodyPr/>
          <a:p>
            <a:r>
              <a:rPr lang="zh-CN" altLang="en-US" dirty="0" smtClean="0">
                <a:sym typeface="+mn-ea"/>
              </a:rPr>
              <a:t>杰卡德相似系数</a:t>
            </a:r>
            <a:r>
              <a:rPr lang="en-US" altLang="zh-CN" dirty="0" smtClean="0">
                <a:sym typeface="+mn-ea"/>
              </a:rPr>
              <a:t>(Jaccard)</a:t>
            </a:r>
            <a:endParaRPr lang="en-US" altLang="zh-CN" dirty="0" smtClean="0">
              <a:sym typeface="+mn-ea"/>
            </a:endParaRPr>
          </a:p>
          <a:p>
            <a:endParaRPr lang="zh-CN" altLang="en-US"/>
          </a:p>
          <a:p>
            <a:endParaRPr lang="zh-CN" altLang="en-US"/>
          </a:p>
          <a:p>
            <a:r>
              <a:rPr lang="en-US" altLang="zh-CN" dirty="0" smtClean="0">
                <a:sym typeface="+mn-ea"/>
              </a:rPr>
              <a:t>Pearson</a:t>
            </a:r>
            <a:r>
              <a:rPr lang="zh-CN" altLang="en-US" dirty="0" smtClean="0">
                <a:sym typeface="+mn-ea"/>
              </a:rPr>
              <a:t>相关系数</a:t>
            </a:r>
            <a:endParaRPr lang="zh-CN" altLang="en-US"/>
          </a:p>
        </p:txBody>
      </p:sp>
      <p:graphicFrame>
        <p:nvGraphicFramePr>
          <p:cNvPr id="11" name="对象 10">
            <a:hlinkClick r:id="" action="ppaction://ole?verb=0"/>
          </p:cNvPr>
          <p:cNvGraphicFramePr>
            <a:graphicFrameLocks noChangeAspect="1"/>
          </p:cNvGraphicFramePr>
          <p:nvPr/>
        </p:nvGraphicFramePr>
        <p:xfrm>
          <a:off x="2001016" y="2059589"/>
          <a:ext cx="2662697" cy="1172628"/>
        </p:xfrm>
        <a:graphic>
          <a:graphicData uri="http://schemas.openxmlformats.org/presentationml/2006/ole">
            <mc:AlternateContent xmlns:mc="http://schemas.openxmlformats.org/markup-compatibility/2006">
              <mc:Choice xmlns:v="urn:schemas-microsoft-com:vml" Requires="v">
                <p:oleObj spid="_x0000_s2259" name="" r:id="rId1" imgW="1066800" imgH="469900" progId="Equation.KSEE3">
                  <p:embed/>
                </p:oleObj>
              </mc:Choice>
              <mc:Fallback>
                <p:oleObj name="" r:id="rId1" imgW="1066800" imgH="469900" progId="Equation.KSEE3">
                  <p:embed/>
                  <p:pic>
                    <p:nvPicPr>
                      <p:cNvPr id="0" name="图片 2048"/>
                      <p:cNvPicPr/>
                      <p:nvPr/>
                    </p:nvPicPr>
                    <p:blipFill>
                      <a:blip r:embed="rId2"/>
                      <a:stretch>
                        <a:fillRect/>
                      </a:stretch>
                    </p:blipFill>
                    <p:spPr>
                      <a:xfrm>
                        <a:off x="2001016" y="2059589"/>
                        <a:ext cx="2662697" cy="1172628"/>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5100195" y="2059589"/>
          <a:ext cx="6308192" cy="1173263"/>
        </p:xfrm>
        <a:graphic>
          <a:graphicData uri="http://schemas.openxmlformats.org/presentationml/2006/ole">
            <mc:AlternateContent xmlns:mc="http://schemas.openxmlformats.org/markup-compatibility/2006">
              <mc:Choice xmlns:v="urn:schemas-microsoft-com:vml" Requires="v">
                <p:oleObj spid="_x0000_s2260" name="" r:id="rId3" imgW="2527300" imgH="469900" progId="Equation.KSEE3">
                  <p:embed/>
                </p:oleObj>
              </mc:Choice>
              <mc:Fallback>
                <p:oleObj name="" r:id="rId3" imgW="2527300" imgH="469900" progId="Equation.KSEE3">
                  <p:embed/>
                  <p:pic>
                    <p:nvPicPr>
                      <p:cNvPr id="0" name="图片 2049"/>
                      <p:cNvPicPr/>
                      <p:nvPr/>
                    </p:nvPicPr>
                    <p:blipFill>
                      <a:blip r:embed="rId4"/>
                      <a:stretch>
                        <a:fillRect/>
                      </a:stretch>
                    </p:blipFill>
                    <p:spPr>
                      <a:xfrm>
                        <a:off x="5100195" y="2059589"/>
                        <a:ext cx="6308192" cy="1173263"/>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205243" y="3728665"/>
          <a:ext cx="11782783" cy="2051940"/>
        </p:xfrm>
        <a:graphic>
          <a:graphicData uri="http://schemas.openxmlformats.org/presentationml/2006/ole">
            <mc:AlternateContent xmlns:mc="http://schemas.openxmlformats.org/markup-compatibility/2006">
              <mc:Choice xmlns:v="urn:schemas-microsoft-com:vml" Requires="v">
                <p:oleObj spid="_x0000_s2261" name="" r:id="rId5" imgW="5105400" imgH="889000" progId="Equation.KSEE3">
                  <p:embed/>
                </p:oleObj>
              </mc:Choice>
              <mc:Fallback>
                <p:oleObj name="" r:id="rId5" imgW="5105400" imgH="889000" progId="Equation.KSEE3">
                  <p:embed/>
                  <p:pic>
                    <p:nvPicPr>
                      <p:cNvPr id="0" name="图片 2050"/>
                      <p:cNvPicPr/>
                      <p:nvPr/>
                    </p:nvPicPr>
                    <p:blipFill>
                      <a:blip r:embed="rId6"/>
                      <a:stretch>
                        <a:fillRect/>
                      </a:stretch>
                    </p:blipFill>
                    <p:spPr>
                      <a:xfrm>
                        <a:off x="205243" y="3728665"/>
                        <a:ext cx="11782783" cy="2051940"/>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1088426" y="5715200"/>
          <a:ext cx="3632797" cy="650120"/>
        </p:xfrm>
        <a:graphic>
          <a:graphicData uri="http://schemas.openxmlformats.org/presentationml/2006/ole">
            <mc:AlternateContent xmlns:mc="http://schemas.openxmlformats.org/markup-compatibility/2006">
              <mc:Choice xmlns:v="urn:schemas-microsoft-com:vml" Requires="v">
                <p:oleObj spid="_x0000_s2262" name="" r:id="rId7" imgW="1206500" imgH="215900" progId="Equation.KSEE3">
                  <p:embed/>
                </p:oleObj>
              </mc:Choice>
              <mc:Fallback>
                <p:oleObj name="" r:id="rId7" imgW="1206500" imgH="215900" progId="Equation.KSEE3">
                  <p:embed/>
                  <p:pic>
                    <p:nvPicPr>
                      <p:cNvPr id="0" name="图片 2051"/>
                      <p:cNvPicPr/>
                      <p:nvPr/>
                    </p:nvPicPr>
                    <p:blipFill>
                      <a:blip r:embed="rId8"/>
                      <a:stretch>
                        <a:fillRect/>
                      </a:stretch>
                    </p:blipFill>
                    <p:spPr>
                      <a:xfrm>
                        <a:off x="1088426" y="5715200"/>
                        <a:ext cx="3632797" cy="65012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91820" y="1200150"/>
            <a:ext cx="10761980" cy="4977130"/>
          </a:xfrm>
        </p:spPr>
        <p:txBody>
          <a:bodyPr>
            <a:normAutofit/>
          </a:bodyPr>
          <a:lstStyle/>
          <a:p>
            <a:pPr>
              <a:lnSpc>
                <a:spcPct val="150000"/>
              </a:lnSpc>
            </a:pPr>
            <a:r>
              <a:rPr lang="zh-CN" altLang="en-US" sz="2400" dirty="0" smtClean="0">
                <a:solidFill>
                  <a:schemeClr val="tx1"/>
                </a:solidFill>
              </a:rPr>
              <a:t>给定一个有</a:t>
            </a:r>
            <a:r>
              <a:rPr lang="en-US" altLang="zh-CN" sz="2400" dirty="0" smtClean="0">
                <a:solidFill>
                  <a:schemeClr val="tx1"/>
                </a:solidFill>
              </a:rPr>
              <a:t>M</a:t>
            </a:r>
            <a:r>
              <a:rPr lang="zh-CN" altLang="en-US" sz="2400" dirty="0" smtClean="0">
                <a:solidFill>
                  <a:schemeClr val="tx1"/>
                </a:solidFill>
              </a:rPr>
              <a:t>个对象的数据集，构建一个具有</a:t>
            </a:r>
            <a:r>
              <a:rPr lang="en-US" altLang="zh-CN" sz="2400" dirty="0" smtClean="0">
                <a:solidFill>
                  <a:schemeClr val="tx1"/>
                </a:solidFill>
              </a:rPr>
              <a:t>k</a:t>
            </a:r>
            <a:r>
              <a:rPr lang="zh-CN" altLang="en-US" sz="2400" dirty="0" smtClean="0">
                <a:solidFill>
                  <a:schemeClr val="tx1"/>
                </a:solidFill>
              </a:rPr>
              <a:t>个</a:t>
            </a:r>
            <a:r>
              <a:rPr lang="zh-CN" altLang="en-US" sz="2400" b="1" dirty="0" smtClean="0">
                <a:solidFill>
                  <a:srgbClr val="FF0000"/>
                </a:solidFill>
              </a:rPr>
              <a:t>簇</a:t>
            </a:r>
            <a:r>
              <a:rPr lang="zh-CN" altLang="en-US" sz="2400" dirty="0" smtClean="0">
                <a:solidFill>
                  <a:schemeClr val="tx1"/>
                </a:solidFill>
              </a:rPr>
              <a:t>的模型，其中</a:t>
            </a:r>
            <a:r>
              <a:rPr lang="en-US" altLang="zh-CN" sz="2400" dirty="0" smtClean="0">
                <a:solidFill>
                  <a:schemeClr val="tx1"/>
                </a:solidFill>
              </a:rPr>
              <a:t>k&lt;=M</a:t>
            </a:r>
            <a:r>
              <a:rPr lang="zh-CN" altLang="en-US" sz="2400" dirty="0" smtClean="0">
                <a:solidFill>
                  <a:schemeClr val="tx1"/>
                </a:solidFill>
              </a:rPr>
              <a:t>。满足以下条件：</a:t>
            </a:r>
            <a:endParaRPr lang="zh-CN" altLang="en-US" sz="2400" dirty="0" smtClean="0">
              <a:solidFill>
                <a:schemeClr val="tx1"/>
              </a:solidFill>
            </a:endParaRPr>
          </a:p>
          <a:p>
            <a:pPr lvl="1">
              <a:lnSpc>
                <a:spcPct val="150000"/>
              </a:lnSpc>
            </a:pPr>
            <a:r>
              <a:rPr lang="zh-CN" altLang="en-US" sz="2055" dirty="0" smtClean="0">
                <a:solidFill>
                  <a:schemeClr val="tx1"/>
                </a:solidFill>
              </a:rPr>
              <a:t>每个簇至少包含一个对象</a:t>
            </a:r>
            <a:endParaRPr lang="zh-CN" altLang="en-US" sz="2055" dirty="0" smtClean="0">
              <a:solidFill>
                <a:schemeClr val="tx1"/>
              </a:solidFill>
            </a:endParaRPr>
          </a:p>
          <a:p>
            <a:pPr lvl="1">
              <a:lnSpc>
                <a:spcPct val="150000"/>
              </a:lnSpc>
            </a:pPr>
            <a:r>
              <a:rPr lang="zh-CN" altLang="en-US" sz="2055" dirty="0" smtClean="0">
                <a:solidFill>
                  <a:schemeClr val="tx1"/>
                </a:solidFill>
              </a:rPr>
              <a:t>每个对象属于且仅属于一个簇</a:t>
            </a:r>
            <a:endParaRPr lang="zh-CN" altLang="en-US" sz="2055" dirty="0" smtClean="0">
              <a:solidFill>
                <a:schemeClr val="tx1"/>
              </a:solidFill>
            </a:endParaRPr>
          </a:p>
          <a:p>
            <a:pPr lvl="1">
              <a:lnSpc>
                <a:spcPct val="150000"/>
              </a:lnSpc>
            </a:pPr>
            <a:r>
              <a:rPr lang="zh-CN" altLang="en-US" sz="2055" dirty="0" smtClean="0">
                <a:solidFill>
                  <a:schemeClr val="tx1"/>
                </a:solidFill>
              </a:rPr>
              <a:t>将满足上述条件的</a:t>
            </a:r>
            <a:r>
              <a:rPr lang="en-US" altLang="zh-CN" sz="2055" dirty="0" smtClean="0">
                <a:solidFill>
                  <a:schemeClr val="tx1"/>
                </a:solidFill>
              </a:rPr>
              <a:t>k</a:t>
            </a:r>
            <a:r>
              <a:rPr lang="zh-CN" altLang="en-US" sz="2055" dirty="0" smtClean="0">
                <a:solidFill>
                  <a:schemeClr val="tx1"/>
                </a:solidFill>
              </a:rPr>
              <a:t>个簇成为一个合理的聚类划分</a:t>
            </a:r>
            <a:endParaRPr lang="zh-CN" altLang="en-US" sz="2055" dirty="0" smtClean="0">
              <a:solidFill>
                <a:schemeClr val="tx1"/>
              </a:solidFill>
            </a:endParaRPr>
          </a:p>
          <a:p>
            <a:pPr>
              <a:lnSpc>
                <a:spcPct val="150000"/>
              </a:lnSpc>
            </a:pPr>
            <a:r>
              <a:rPr lang="zh-CN" altLang="en-US" sz="2400" dirty="0" smtClean="0">
                <a:solidFill>
                  <a:schemeClr val="tx1"/>
                </a:solidFill>
              </a:rPr>
              <a:t>基本思想：对于给定的类别数目</a:t>
            </a:r>
            <a:r>
              <a:rPr lang="en-US" altLang="zh-CN" sz="2400" dirty="0" smtClean="0">
                <a:solidFill>
                  <a:schemeClr val="tx1"/>
                </a:solidFill>
              </a:rPr>
              <a:t>k</a:t>
            </a:r>
            <a:r>
              <a:rPr lang="zh-CN" altLang="en-US" sz="2400" dirty="0" smtClean="0">
                <a:solidFill>
                  <a:schemeClr val="tx1"/>
                </a:solidFill>
              </a:rPr>
              <a:t>，首先给定初始划分，通过迭代改变样本和簇的隶属关系，使的每次处理后得到的划分方式</a:t>
            </a:r>
            <a:r>
              <a:rPr lang="zh-CN" altLang="en-US" sz="2400" b="1" dirty="0" smtClean="0">
                <a:solidFill>
                  <a:srgbClr val="FF0000"/>
                </a:solidFill>
              </a:rPr>
              <a:t>比上一次的好</a:t>
            </a:r>
            <a:r>
              <a:rPr lang="en-US" altLang="zh-CN" sz="2400" dirty="0" smtClean="0">
                <a:solidFill>
                  <a:schemeClr val="tx1"/>
                </a:solidFill>
              </a:rPr>
              <a:t>(</a:t>
            </a:r>
            <a:r>
              <a:rPr lang="zh-CN" altLang="en-US" sz="2400" dirty="0" smtClean="0">
                <a:solidFill>
                  <a:schemeClr val="tx1"/>
                </a:solidFill>
              </a:rPr>
              <a:t>总的数据集之间的距离和变小了</a:t>
            </a:r>
            <a:r>
              <a:rPr lang="en-US" altLang="zh-CN" sz="2400" dirty="0" smtClean="0">
                <a:solidFill>
                  <a:schemeClr val="tx1"/>
                </a:solidFill>
              </a:rPr>
              <a:t>)</a:t>
            </a:r>
            <a:endParaRPr lang="en-US" altLang="zh-CN" sz="2400"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聚类的思想</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83870" y="1200150"/>
            <a:ext cx="10869930" cy="4977130"/>
          </a:xfrm>
        </p:spPr>
        <p:txBody>
          <a:bodyPr>
            <a:normAutofit lnSpcReduction="10000"/>
          </a:bodyPr>
          <a:lstStyle/>
          <a:p>
            <a:pPr>
              <a:lnSpc>
                <a:spcPct val="150000"/>
              </a:lnSpc>
            </a:pPr>
            <a:r>
              <a:rPr lang="en-US" altLang="zh-CN" sz="2400" dirty="0" smtClean="0">
                <a:solidFill>
                  <a:schemeClr val="tx1"/>
                </a:solidFill>
              </a:rPr>
              <a:t>K-means</a:t>
            </a:r>
            <a:r>
              <a:rPr lang="zh-CN" altLang="en-US" sz="2400" dirty="0" smtClean="0">
                <a:solidFill>
                  <a:schemeClr val="tx1"/>
                </a:solidFill>
              </a:rPr>
              <a:t>算法，也称为</a:t>
            </a:r>
            <a:r>
              <a:rPr lang="en-US" altLang="zh-CN" sz="2400" dirty="0" smtClean="0">
                <a:solidFill>
                  <a:schemeClr val="tx1"/>
                </a:solidFill>
              </a:rPr>
              <a:t>K-</a:t>
            </a:r>
            <a:r>
              <a:rPr lang="zh-CN" altLang="en-US" sz="2400" dirty="0" smtClean="0">
                <a:solidFill>
                  <a:schemeClr val="tx1"/>
                </a:solidFill>
              </a:rPr>
              <a:t>平均或者</a:t>
            </a:r>
            <a:r>
              <a:rPr lang="en-US" altLang="zh-CN" sz="2400" dirty="0" smtClean="0">
                <a:solidFill>
                  <a:schemeClr val="tx1"/>
                </a:solidFill>
              </a:rPr>
              <a:t>K-</a:t>
            </a:r>
            <a:r>
              <a:rPr lang="zh-CN" altLang="en-US" sz="2400" dirty="0" smtClean="0">
                <a:solidFill>
                  <a:schemeClr val="tx1"/>
                </a:solidFill>
              </a:rPr>
              <a:t>均值，是一种使用广泛的最基础的聚类算法，一般作为掌握聚类算法的第一个算法</a:t>
            </a:r>
            <a:endParaRPr lang="zh-CN" altLang="en-US" sz="2400" dirty="0" smtClean="0">
              <a:solidFill>
                <a:schemeClr val="tx1"/>
              </a:solidFill>
            </a:endParaRPr>
          </a:p>
          <a:p>
            <a:pPr>
              <a:lnSpc>
                <a:spcPct val="150000"/>
              </a:lnSpc>
            </a:pPr>
            <a:r>
              <a:rPr lang="zh-CN" altLang="en-US" sz="2400" dirty="0" smtClean="0">
                <a:solidFill>
                  <a:schemeClr val="tx1"/>
                </a:solidFill>
              </a:rPr>
              <a:t>假设输入样本为</a:t>
            </a:r>
            <a:r>
              <a:rPr lang="en-US" altLang="zh-CN" sz="2400" dirty="0" smtClean="0">
                <a:solidFill>
                  <a:schemeClr val="tx1"/>
                </a:solidFill>
              </a:rPr>
              <a:t>T=X</a:t>
            </a:r>
            <a:r>
              <a:rPr lang="en-US" altLang="zh-CN" sz="2400" baseline="-25000" dirty="0" smtClean="0">
                <a:solidFill>
                  <a:schemeClr val="tx1"/>
                </a:solidFill>
              </a:rPr>
              <a:t>1</a:t>
            </a:r>
            <a:r>
              <a:rPr lang="en-US" altLang="zh-CN" sz="2400" dirty="0" smtClean="0">
                <a:solidFill>
                  <a:schemeClr val="tx1"/>
                </a:solidFill>
              </a:rPr>
              <a:t>,X</a:t>
            </a:r>
            <a:r>
              <a:rPr lang="en-US" altLang="zh-CN" sz="2400" baseline="-25000" dirty="0" smtClean="0">
                <a:solidFill>
                  <a:schemeClr val="tx1"/>
                </a:solidFill>
              </a:rPr>
              <a:t>2</a:t>
            </a:r>
            <a:r>
              <a:rPr lang="en-US" altLang="zh-CN" sz="2400" dirty="0" smtClean="0">
                <a:solidFill>
                  <a:schemeClr val="tx1"/>
                </a:solidFill>
              </a:rPr>
              <a:t>,...,X</a:t>
            </a:r>
            <a:r>
              <a:rPr lang="en-US" altLang="zh-CN" sz="2400" baseline="-25000" dirty="0" smtClean="0">
                <a:solidFill>
                  <a:schemeClr val="tx1"/>
                </a:solidFill>
              </a:rPr>
              <a:t>m</a:t>
            </a:r>
            <a:r>
              <a:rPr lang="en-US" altLang="zh-CN" sz="2400" dirty="0" smtClean="0">
                <a:solidFill>
                  <a:schemeClr val="tx1"/>
                </a:solidFill>
              </a:rPr>
              <a:t>;</a:t>
            </a:r>
            <a:r>
              <a:rPr lang="zh-CN" altLang="en-US" sz="2400" dirty="0" smtClean="0">
                <a:solidFill>
                  <a:schemeClr val="tx1"/>
                </a:solidFill>
              </a:rPr>
              <a:t>则算法步骤为（使用欧几里得距离公式）：</a:t>
            </a:r>
            <a:endParaRPr lang="zh-CN" altLang="en-US" sz="2400" dirty="0" smtClean="0">
              <a:solidFill>
                <a:schemeClr val="tx1"/>
              </a:solidFill>
            </a:endParaRPr>
          </a:p>
          <a:p>
            <a:pPr lvl="1">
              <a:lnSpc>
                <a:spcPct val="150000"/>
              </a:lnSpc>
            </a:pPr>
            <a:r>
              <a:rPr lang="zh-CN" altLang="en-US" sz="2055" dirty="0" smtClean="0">
                <a:solidFill>
                  <a:schemeClr val="tx1"/>
                </a:solidFill>
              </a:rPr>
              <a:t>选择初始化的</a:t>
            </a:r>
            <a:r>
              <a:rPr lang="en-US" altLang="zh-CN" sz="2055" dirty="0" smtClean="0">
                <a:solidFill>
                  <a:schemeClr val="tx1"/>
                </a:solidFill>
              </a:rPr>
              <a:t>k</a:t>
            </a:r>
            <a:r>
              <a:rPr lang="zh-CN" altLang="en-US" sz="2055" dirty="0" smtClean="0">
                <a:solidFill>
                  <a:schemeClr val="tx1"/>
                </a:solidFill>
              </a:rPr>
              <a:t>个类别中心</a:t>
            </a:r>
            <a:r>
              <a:rPr lang="en-US" altLang="zh-CN" sz="2055" dirty="0" smtClean="0">
                <a:solidFill>
                  <a:schemeClr val="tx1"/>
                </a:solidFill>
              </a:rPr>
              <a:t>a</a:t>
            </a:r>
            <a:r>
              <a:rPr lang="en-US" altLang="zh-CN" sz="2055" baseline="-25000" dirty="0" smtClean="0">
                <a:solidFill>
                  <a:schemeClr val="tx1"/>
                </a:solidFill>
              </a:rPr>
              <a:t>1</a:t>
            </a:r>
            <a:r>
              <a:rPr lang="en-US" altLang="zh-CN" sz="2055" dirty="0" smtClean="0">
                <a:solidFill>
                  <a:schemeClr val="tx1"/>
                </a:solidFill>
              </a:rPr>
              <a:t>,a</a:t>
            </a:r>
            <a:r>
              <a:rPr lang="en-US" altLang="zh-CN" sz="2055" baseline="-25000" dirty="0" smtClean="0">
                <a:solidFill>
                  <a:schemeClr val="tx1"/>
                </a:solidFill>
              </a:rPr>
              <a:t>2</a:t>
            </a:r>
            <a:r>
              <a:rPr lang="en-US" altLang="zh-CN" sz="2055" dirty="0" smtClean="0">
                <a:solidFill>
                  <a:schemeClr val="tx1"/>
                </a:solidFill>
              </a:rPr>
              <a:t>,...a</a:t>
            </a:r>
            <a:r>
              <a:rPr lang="en-US" altLang="zh-CN" sz="2055" baseline="-25000" dirty="0" smtClean="0">
                <a:solidFill>
                  <a:schemeClr val="tx1"/>
                </a:solidFill>
              </a:rPr>
              <a:t>k</a:t>
            </a:r>
            <a:r>
              <a:rPr lang="en-US" altLang="zh-CN" sz="2055" dirty="0" smtClean="0">
                <a:solidFill>
                  <a:schemeClr val="tx1"/>
                </a:solidFill>
              </a:rPr>
              <a:t>;</a:t>
            </a:r>
            <a:endParaRPr lang="en-US" altLang="zh-CN" sz="2055" dirty="0" smtClean="0">
              <a:solidFill>
                <a:schemeClr val="tx1"/>
              </a:solidFill>
            </a:endParaRPr>
          </a:p>
          <a:p>
            <a:pPr lvl="1">
              <a:lnSpc>
                <a:spcPct val="150000"/>
              </a:lnSpc>
            </a:pPr>
            <a:r>
              <a:rPr lang="zh-CN" altLang="en-US" sz="2055" dirty="0" smtClean="0">
                <a:solidFill>
                  <a:schemeClr val="tx1"/>
                </a:solidFill>
              </a:rPr>
              <a:t>对于每个样本</a:t>
            </a:r>
            <a:r>
              <a:rPr lang="en-US" altLang="zh-CN" sz="2055" dirty="0" smtClean="0">
                <a:solidFill>
                  <a:schemeClr val="tx1"/>
                </a:solidFill>
              </a:rPr>
              <a:t>X</a:t>
            </a:r>
            <a:r>
              <a:rPr lang="en-US" altLang="zh-CN" sz="2055" baseline="-25000" dirty="0" smtClean="0">
                <a:solidFill>
                  <a:schemeClr val="tx1"/>
                </a:solidFill>
              </a:rPr>
              <a:t>i</a:t>
            </a:r>
            <a:r>
              <a:rPr lang="zh-CN" altLang="en-US" sz="2055" dirty="0" smtClean="0">
                <a:solidFill>
                  <a:schemeClr val="tx1"/>
                </a:solidFill>
              </a:rPr>
              <a:t>，将其标记位距离类别中心</a:t>
            </a:r>
            <a:r>
              <a:rPr lang="en-US" altLang="zh-CN" sz="2055" dirty="0" smtClean="0">
                <a:solidFill>
                  <a:schemeClr val="tx1"/>
                </a:solidFill>
              </a:rPr>
              <a:t>a</a:t>
            </a:r>
            <a:r>
              <a:rPr lang="en-US" altLang="zh-CN" sz="2055" baseline="-25000" dirty="0" smtClean="0">
                <a:solidFill>
                  <a:schemeClr val="tx1"/>
                </a:solidFill>
              </a:rPr>
              <a:t>j</a:t>
            </a:r>
            <a:r>
              <a:rPr lang="zh-CN" altLang="en-US" sz="2055" dirty="0" smtClean="0">
                <a:solidFill>
                  <a:schemeClr val="tx1"/>
                </a:solidFill>
              </a:rPr>
              <a:t>最近的类别</a:t>
            </a:r>
            <a:r>
              <a:rPr lang="en-US" altLang="zh-CN" sz="2055" dirty="0" smtClean="0">
                <a:solidFill>
                  <a:schemeClr val="tx1"/>
                </a:solidFill>
              </a:rPr>
              <a:t>j</a:t>
            </a:r>
            <a:endParaRPr lang="en-US" altLang="zh-CN" sz="2055" dirty="0" smtClean="0">
              <a:solidFill>
                <a:schemeClr val="tx1"/>
              </a:solidFill>
            </a:endParaRPr>
          </a:p>
          <a:p>
            <a:pPr lvl="1">
              <a:lnSpc>
                <a:spcPct val="150000"/>
              </a:lnSpc>
            </a:pPr>
            <a:r>
              <a:rPr lang="zh-CN" altLang="en-US" sz="2055" dirty="0" smtClean="0">
                <a:solidFill>
                  <a:schemeClr val="tx1"/>
                </a:solidFill>
              </a:rPr>
              <a:t>更新每个类别的中心点</a:t>
            </a:r>
            <a:r>
              <a:rPr lang="en-US" altLang="zh-CN" sz="2055" dirty="0" smtClean="0">
                <a:solidFill>
                  <a:schemeClr val="tx1"/>
                </a:solidFill>
              </a:rPr>
              <a:t>a</a:t>
            </a:r>
            <a:r>
              <a:rPr lang="en-US" altLang="zh-CN" sz="2055" baseline="-25000" dirty="0" smtClean="0">
                <a:solidFill>
                  <a:schemeClr val="tx1"/>
                </a:solidFill>
              </a:rPr>
              <a:t>j</a:t>
            </a:r>
            <a:r>
              <a:rPr lang="zh-CN" altLang="en-US" sz="2055" dirty="0" smtClean="0">
                <a:solidFill>
                  <a:schemeClr val="tx1"/>
                </a:solidFill>
              </a:rPr>
              <a:t>为隶属该类别的所有样本的均值</a:t>
            </a:r>
            <a:endParaRPr lang="zh-CN" altLang="en-US" sz="2055" dirty="0" smtClean="0">
              <a:solidFill>
                <a:schemeClr val="tx1"/>
              </a:solidFill>
            </a:endParaRPr>
          </a:p>
          <a:p>
            <a:pPr lvl="1">
              <a:lnSpc>
                <a:spcPct val="150000"/>
              </a:lnSpc>
            </a:pPr>
            <a:r>
              <a:rPr lang="zh-CN" altLang="en-US" sz="2055" dirty="0" smtClean="0">
                <a:solidFill>
                  <a:schemeClr val="tx1"/>
                </a:solidFill>
              </a:rPr>
              <a:t>重复上面两步操作，直到达到某个中止条件</a:t>
            </a:r>
            <a:endParaRPr lang="zh-CN" altLang="en-US" sz="2055" dirty="0" smtClean="0">
              <a:solidFill>
                <a:schemeClr val="tx1"/>
              </a:solidFill>
            </a:endParaRPr>
          </a:p>
          <a:p>
            <a:pPr>
              <a:lnSpc>
                <a:spcPct val="150000"/>
              </a:lnSpc>
            </a:pPr>
            <a:r>
              <a:rPr lang="zh-CN" altLang="en-US" sz="2400" dirty="0" smtClean="0">
                <a:solidFill>
                  <a:schemeClr val="tx1"/>
                </a:solidFill>
              </a:rPr>
              <a:t>中止条件：</a:t>
            </a:r>
            <a:endParaRPr lang="zh-CN" altLang="en-US" sz="2400" dirty="0" smtClean="0">
              <a:solidFill>
                <a:schemeClr val="tx1"/>
              </a:solidFill>
            </a:endParaRPr>
          </a:p>
          <a:p>
            <a:pPr lvl="1">
              <a:lnSpc>
                <a:spcPct val="150000"/>
              </a:lnSpc>
            </a:pPr>
            <a:r>
              <a:rPr lang="zh-CN" altLang="en-US" sz="2055" dirty="0" smtClean="0">
                <a:solidFill>
                  <a:schemeClr val="tx1"/>
                </a:solidFill>
              </a:rPr>
              <a:t>迭代次数、最小平方误差</a:t>
            </a:r>
            <a:r>
              <a:rPr lang="en-US" altLang="zh-CN" sz="2055" dirty="0" smtClean="0">
                <a:solidFill>
                  <a:schemeClr val="tx1"/>
                </a:solidFill>
              </a:rPr>
              <a:t>MSE(</a:t>
            </a:r>
            <a:r>
              <a:rPr lang="zh-CN" altLang="en-US" sz="2055" dirty="0" smtClean="0">
                <a:solidFill>
                  <a:schemeClr val="tx1"/>
                </a:solidFill>
              </a:rPr>
              <a:t>样本到中心的距离平方和</a:t>
            </a:r>
            <a:r>
              <a:rPr lang="en-US" altLang="zh-CN" sz="2055" dirty="0" smtClean="0">
                <a:solidFill>
                  <a:schemeClr val="tx1"/>
                </a:solidFill>
              </a:rPr>
              <a:t>)</a:t>
            </a:r>
            <a:r>
              <a:rPr lang="zh-CN" altLang="en-US" sz="2055" dirty="0" smtClean="0">
                <a:solidFill>
                  <a:schemeClr val="tx1"/>
                </a:solidFill>
              </a:rPr>
              <a:t>、簇中心点变化率</a:t>
            </a:r>
            <a:endParaRPr lang="zh-CN" altLang="en-US" sz="2055" dirty="0" smtClean="0">
              <a:solidFill>
                <a:schemeClr val="tx1"/>
              </a:solidFill>
            </a:endParaRPr>
          </a:p>
        </p:txBody>
      </p:sp>
      <p:sp>
        <p:nvSpPr>
          <p:cNvPr id="3" name="标题 2"/>
          <p:cNvSpPr>
            <a:spLocks noGrp="1"/>
          </p:cNvSpPr>
          <p:nvPr>
            <p:ph type="title"/>
          </p:nvPr>
        </p:nvSpPr>
        <p:spPr/>
        <p:txBody>
          <a:bodyPr/>
          <a:lstStyle/>
          <a:p>
            <a:r>
              <a:rPr lang="en-US" altLang="zh-CN" dirty="0"/>
              <a:t>K-means</a:t>
            </a:r>
            <a:r>
              <a:rPr lang="zh-CN" altLang="en-US" dirty="0"/>
              <a:t>算法</a:t>
            </a:r>
            <a:endParaRPr lang="zh-CN" altLang="en-US" dirty="0"/>
          </a:p>
        </p:txBody>
      </p:sp>
      <p:graphicFrame>
        <p:nvGraphicFramePr>
          <p:cNvPr id="2" name="对象 1">
            <a:hlinkClick r:id="" action="ppaction://ole?verb=0"/>
          </p:cNvPr>
          <p:cNvGraphicFramePr>
            <a:graphicFrameLocks noChangeAspect="1"/>
          </p:cNvGraphicFramePr>
          <p:nvPr/>
        </p:nvGraphicFramePr>
        <p:xfrm>
          <a:off x="6573749" y="4129275"/>
          <a:ext cx="4893039" cy="1253258"/>
        </p:xfrm>
        <a:graphic>
          <a:graphicData uri="http://schemas.openxmlformats.org/presentationml/2006/ole">
            <mc:AlternateContent xmlns:mc="http://schemas.openxmlformats.org/markup-compatibility/2006">
              <mc:Choice xmlns:v="urn:schemas-microsoft-com:vml" Requires="v">
                <p:oleObj spid="_x0000_s4203" name="" r:id="rId1" imgW="2082800" imgH="533400" progId="Equation.KSEE3">
                  <p:embed/>
                </p:oleObj>
              </mc:Choice>
              <mc:Fallback>
                <p:oleObj name="" r:id="rId1" imgW="2082800" imgH="533400" progId="Equation.KSEE3">
                  <p:embed/>
                  <p:pic>
                    <p:nvPicPr>
                      <p:cNvPr id="0" name="图片 4096"/>
                      <p:cNvPicPr/>
                      <p:nvPr/>
                    </p:nvPicPr>
                    <p:blipFill>
                      <a:blip r:embed="rId2"/>
                      <a:stretch>
                        <a:fillRect/>
                      </a:stretch>
                    </p:blipFill>
                    <p:spPr>
                      <a:xfrm>
                        <a:off x="6573749" y="4129275"/>
                        <a:ext cx="4893039" cy="1253258"/>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8259362" y="2964266"/>
          <a:ext cx="2367477" cy="1052000"/>
        </p:xfrm>
        <a:graphic>
          <a:graphicData uri="http://schemas.openxmlformats.org/presentationml/2006/ole">
            <mc:AlternateContent xmlns:mc="http://schemas.openxmlformats.org/markup-compatibility/2006">
              <mc:Choice xmlns:v="urn:schemas-microsoft-com:vml" Requires="v">
                <p:oleObj spid="_x0000_s4204" name="" r:id="rId3" imgW="1028700" imgH="457200" progId="Equation.KSEE3">
                  <p:embed/>
                </p:oleObj>
              </mc:Choice>
              <mc:Fallback>
                <p:oleObj name="" r:id="rId3" imgW="1028700" imgH="457200" progId="Equation.KSEE3">
                  <p:embed/>
                  <p:pic>
                    <p:nvPicPr>
                      <p:cNvPr id="0" name="图片 4097"/>
                      <p:cNvPicPr/>
                      <p:nvPr/>
                    </p:nvPicPr>
                    <p:blipFill>
                      <a:blip r:embed="rId4"/>
                      <a:stretch>
                        <a:fillRect/>
                      </a:stretch>
                    </p:blipFill>
                    <p:spPr>
                      <a:xfrm>
                        <a:off x="8259362" y="2964266"/>
                        <a:ext cx="2367477" cy="10520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8701</Words>
  <Application>WPS 演示</Application>
  <PresentationFormat>宽屏</PresentationFormat>
  <Paragraphs>425</Paragraphs>
  <Slides>67</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42</vt:i4>
      </vt:variant>
      <vt:variant>
        <vt:lpstr>幻灯片标题</vt:lpstr>
      </vt:variant>
      <vt:variant>
        <vt:i4>67</vt:i4>
      </vt:variant>
    </vt:vector>
  </HeadingPairs>
  <TitlesOfParts>
    <vt:vector size="117" baseType="lpstr">
      <vt:lpstr>Arial</vt:lpstr>
      <vt:lpstr>宋体</vt:lpstr>
      <vt:lpstr>Wingdings</vt:lpstr>
      <vt:lpstr>微软雅黑</vt:lpstr>
      <vt:lpstr>Calibri</vt:lpstr>
      <vt:lpstr>Arial Unicode MS</vt:lpstr>
      <vt:lpstr>Calibri Light</vt:lpstr>
      <vt:lpstr>自定义设计方案</vt:lpstr>
      <vt:lpstr>Equation.KSEE3</vt:lpstr>
      <vt:lpstr>Equation.KSEE3</vt:lpstr>
      <vt:lpstr>Equation.KSEE3</vt:lpstr>
      <vt:lpstr>Equation.KSEE3</vt:lpstr>
      <vt:lpstr>Equation.KSEE3</vt:lpstr>
      <vt:lpstr>Equation.KSEE3</vt:lpstr>
      <vt:lpstr>Equation.3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课程要求</vt:lpstr>
      <vt:lpstr>课程内容</vt:lpstr>
      <vt:lpstr>什么是聚类</vt:lpstr>
      <vt:lpstr>相似度/距离公式1</vt:lpstr>
      <vt:lpstr>相似度/距离公式2</vt:lpstr>
      <vt:lpstr>相似度/距离公式3</vt:lpstr>
      <vt:lpstr>KMeans聚类的思想</vt:lpstr>
      <vt:lpstr>K-means算法</vt:lpstr>
      <vt:lpstr>K-means算法过程</vt:lpstr>
      <vt:lpstr>K-means算法</vt:lpstr>
      <vt:lpstr>K-means算法思考</vt:lpstr>
      <vt:lpstr>K-means算法的初值敏感</vt:lpstr>
      <vt:lpstr>K-means算法优缺点</vt:lpstr>
      <vt:lpstr>K-means案例</vt:lpstr>
      <vt:lpstr>K-means案例</vt:lpstr>
      <vt:lpstr>二分K-Means算法</vt:lpstr>
      <vt:lpstr>二分K-Means算法</vt:lpstr>
      <vt:lpstr>K-Means++算法</vt:lpstr>
      <vt:lpstr>K-Means||算法</vt:lpstr>
      <vt:lpstr>Canopy算法</vt:lpstr>
      <vt:lpstr>Canopy算法</vt:lpstr>
      <vt:lpstr>Canopy算法过程图形说明</vt:lpstr>
      <vt:lpstr>Canopy算法常用应用场景</vt:lpstr>
      <vt:lpstr>Mini Batch K-Means算法</vt:lpstr>
      <vt:lpstr>K-Means和Mini Batch K-Means算法比较案例</vt:lpstr>
      <vt:lpstr>K-Means和Mini Batch K-Means算法比较案例</vt:lpstr>
      <vt:lpstr>聚类算法的衡量指标</vt:lpstr>
      <vt:lpstr>聚类算法的衡量指标1</vt:lpstr>
      <vt:lpstr>聚类算法的衡量指标-ARI</vt:lpstr>
      <vt:lpstr>聚类算法的衡量指标-AMI</vt:lpstr>
      <vt:lpstr>聚类算法的衡量指标-轮廓系数</vt:lpstr>
      <vt:lpstr>K-Means和Mini Batch K-Means算法效果评估</vt:lpstr>
      <vt:lpstr>层次聚类方法</vt:lpstr>
      <vt:lpstr>AGNES和DIANA算法优缺点</vt:lpstr>
      <vt:lpstr>AGNES算法中簇间距离</vt:lpstr>
      <vt:lpstr>PowerPoint 演示文稿</vt:lpstr>
      <vt:lpstr>层次聚类优化算法</vt:lpstr>
      <vt:lpstr>层次聚类优化算法</vt:lpstr>
      <vt:lpstr>BRICH算法案例</vt:lpstr>
      <vt:lpstr>BIRCH算法案例</vt:lpstr>
      <vt:lpstr>密度聚类方法</vt:lpstr>
      <vt:lpstr>DBSCAN算法</vt:lpstr>
      <vt:lpstr>DBSCAN算法基本概念1</vt:lpstr>
      <vt:lpstr>DBSCAN算法基本概念2</vt:lpstr>
      <vt:lpstr>DBSCAN算法基本概念3</vt:lpstr>
      <vt:lpstr>DBSCAN算法基本概念4</vt:lpstr>
      <vt:lpstr>DBSCAN算法流程</vt:lpstr>
      <vt:lpstr>DBSCAN算法优缺点</vt:lpstr>
      <vt:lpstr>DBSCAN</vt:lpstr>
      <vt:lpstr>密度最大值聚类算法(MDCA)</vt:lpstr>
      <vt:lpstr>MDCA概念1</vt:lpstr>
      <vt:lpstr>MDCA概念2</vt:lpstr>
      <vt:lpstr>MDCA</vt:lpstr>
      <vt:lpstr>密度聚类算法案例</vt:lpstr>
      <vt:lpstr>密度聚类算法案例</vt:lpstr>
      <vt:lpstr>密度聚类算法案例</vt:lpstr>
      <vt:lpstr>谱聚类</vt:lpstr>
      <vt:lpstr>谱聚类</vt:lpstr>
      <vt:lpstr>拉普拉斯矩阵变形</vt:lpstr>
      <vt:lpstr>谱聚类应用场景及面临的问题</vt:lpstr>
      <vt:lpstr>谱聚类应用案例</vt:lpstr>
      <vt:lpstr>谱聚类应用案例</vt:lpstr>
      <vt:lpstr>谱聚类应用案例</vt:lpstr>
      <vt:lpstr>综合案例一：不同聚类算法在不同数据分布情况下的聚类效果</vt:lpstr>
      <vt:lpstr>综合案例二：图片压缩</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ibf</cp:lastModifiedBy>
  <cp:revision>86</cp:revision>
  <dcterms:created xsi:type="dcterms:W3CDTF">2014-03-19T02:43:00Z</dcterms:created>
  <dcterms:modified xsi:type="dcterms:W3CDTF">2018-11-06T07:11:02Z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